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77" r:id="rId5"/>
    <p:sldId id="281" r:id="rId6"/>
    <p:sldId id="278" r:id="rId7"/>
    <p:sldId id="279" r:id="rId8"/>
    <p:sldId id="280" r:id="rId9"/>
    <p:sldId id="260" r:id="rId10"/>
    <p:sldId id="261" r:id="rId11"/>
    <p:sldId id="262" r:id="rId12"/>
    <p:sldId id="263" r:id="rId13"/>
    <p:sldId id="264" r:id="rId14"/>
    <p:sldId id="265" r:id="rId15"/>
    <p:sldId id="283" r:id="rId16"/>
    <p:sldId id="282" r:id="rId17"/>
    <p:sldId id="266" r:id="rId18"/>
    <p:sldId id="267" r:id="rId19"/>
    <p:sldId id="268" r:id="rId20"/>
    <p:sldId id="269" r:id="rId21"/>
    <p:sldId id="270" r:id="rId22"/>
    <p:sldId id="284" r:id="rId23"/>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82" d="100"/>
          <a:sy n="82" d="100"/>
        </p:scale>
        <p:origin x="-1026" y="-18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790972"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582216"/>
            <a:ext cx="8062912" cy="1102519"/>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1687710"/>
            <a:ext cx="8062912" cy="131445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4509492"/>
            <a:ext cx="5791200" cy="273844"/>
          </a:xfrm>
        </p:spPr>
        <p:txBody>
          <a:bodyPr tIns="0" bIns="0" anchor="t"/>
          <a:lstStyle>
            <a:lvl1pPr algn="r">
              <a:defRPr sz="1000"/>
            </a:lvl1pPr>
          </a:lstStyle>
          <a:p>
            <a:fld id="{1B8ABB09-4A1D-463E-8065-109CC2B7EFAA}" type="datetimeFigureOut">
              <a:rPr lang="ar-SA" smtClean="0"/>
              <a:pPr/>
              <a:t>06/02/1440</a:t>
            </a:fld>
            <a:endParaRPr lang="ar-SA"/>
          </a:p>
        </p:txBody>
      </p:sp>
      <p:sp>
        <p:nvSpPr>
          <p:cNvPr id="17" name="عنصر نائب للتذييل 16"/>
          <p:cNvSpPr>
            <a:spLocks noGrp="1"/>
          </p:cNvSpPr>
          <p:nvPr>
            <p:ph type="ftr" sz="quarter" idx="11"/>
          </p:nvPr>
        </p:nvSpPr>
        <p:spPr>
          <a:xfrm>
            <a:off x="1371600" y="4238028"/>
            <a:ext cx="5791200" cy="273844"/>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4314231"/>
            <a:ext cx="502920" cy="273844"/>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285750"/>
            <a:ext cx="1905000" cy="41148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85750"/>
            <a:ext cx="6248400" cy="41148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0620"/>
            <a:ext cx="8229600" cy="1049274"/>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412106"/>
            <a:ext cx="8229600" cy="3429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4860036"/>
            <a:ext cx="2133600" cy="226314"/>
          </a:xfrm>
        </p:spPr>
        <p:txBody>
          <a:bodyPr/>
          <a:lstStyle/>
          <a:p>
            <a:fld id="{1B8ABB09-4A1D-463E-8065-109CC2B7EFAA}" type="datetimeFigureOut">
              <a:rPr lang="ar-SA" smtClean="0"/>
              <a:pPr/>
              <a:t>06/02/1440</a:t>
            </a:fld>
            <a:endParaRPr lang="ar-SA"/>
          </a:p>
        </p:txBody>
      </p:sp>
      <p:sp>
        <p:nvSpPr>
          <p:cNvPr id="5" name="عنصر نائب للتذييل 4"/>
          <p:cNvSpPr>
            <a:spLocks noGrp="1"/>
          </p:cNvSpPr>
          <p:nvPr>
            <p:ph type="ftr" sz="quarter" idx="11"/>
          </p:nvPr>
        </p:nvSpPr>
        <p:spPr>
          <a:xfrm>
            <a:off x="457200" y="4860727"/>
            <a:ext cx="4260056" cy="225623"/>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5276"/>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790972" y="70339"/>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4857750"/>
            <a:ext cx="2133600" cy="228600"/>
          </a:xfrm>
        </p:spPr>
        <p:txBody>
          <a:bodyPr/>
          <a:lstStyle/>
          <a:p>
            <a:fld id="{1B8ABB09-4A1D-463E-8065-109CC2B7EFAA}" type="datetimeFigureOut">
              <a:rPr lang="ar-SA" smtClean="0"/>
              <a:pPr/>
              <a:t>06/02/1440</a:t>
            </a:fld>
            <a:endParaRPr lang="ar-SA"/>
          </a:p>
        </p:txBody>
      </p:sp>
      <p:sp>
        <p:nvSpPr>
          <p:cNvPr id="5" name="عنصر نائب للتذييل 4"/>
          <p:cNvSpPr>
            <a:spLocks noGrp="1"/>
          </p:cNvSpPr>
          <p:nvPr>
            <p:ph type="ftr" sz="quarter" idx="11"/>
          </p:nvPr>
        </p:nvSpPr>
        <p:spPr>
          <a:xfrm>
            <a:off x="2619376" y="4860727"/>
            <a:ext cx="4260056" cy="225623"/>
          </a:xfrm>
        </p:spPr>
        <p:txBody>
          <a:bodyPr/>
          <a:lstStyle/>
          <a:p>
            <a:endParaRPr lang="ar-SA"/>
          </a:p>
        </p:txBody>
      </p:sp>
      <p:sp>
        <p:nvSpPr>
          <p:cNvPr id="6" name="عنصر نائب لرقم الشريحة 5"/>
          <p:cNvSpPr>
            <a:spLocks noGrp="1"/>
          </p:cNvSpPr>
          <p:nvPr>
            <p:ph type="sldNum" sz="quarter" idx="12"/>
          </p:nvPr>
        </p:nvSpPr>
        <p:spPr>
          <a:xfrm>
            <a:off x="8451056" y="607219"/>
            <a:ext cx="502920" cy="225623"/>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5" y="7036"/>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03599"/>
            <a:ext cx="7239000" cy="1021556"/>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225152"/>
            <a:ext cx="3886200" cy="17145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291828"/>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4860727"/>
            <a:ext cx="2133600" cy="226314"/>
          </a:xfrm>
        </p:spPr>
        <p:txBody>
          <a:bodyPr/>
          <a:lstStyle/>
          <a:p>
            <a:fld id="{1B8ABB09-4A1D-463E-8065-109CC2B7EFAA}" type="datetimeFigureOut">
              <a:rPr lang="ar-SA" smtClean="0"/>
              <a:pPr/>
              <a:t>06/02/1440</a:t>
            </a:fld>
            <a:endParaRPr lang="ar-SA"/>
          </a:p>
        </p:txBody>
      </p:sp>
      <p:sp>
        <p:nvSpPr>
          <p:cNvPr id="6" name="عنصر نائب للتذييل 5"/>
          <p:cNvSpPr>
            <a:spLocks noGrp="1"/>
          </p:cNvSpPr>
          <p:nvPr>
            <p:ph type="ftr" sz="quarter" idx="11"/>
          </p:nvPr>
        </p:nvSpPr>
        <p:spPr>
          <a:xfrm>
            <a:off x="457200" y="4860727"/>
            <a:ext cx="4260056" cy="226314"/>
          </a:xfrm>
        </p:spPr>
        <p:txBody>
          <a:bodyPr/>
          <a:lstStyle/>
          <a:p>
            <a:endParaRPr lang="ar-SA"/>
          </a:p>
        </p:txBody>
      </p:sp>
      <p:sp>
        <p:nvSpPr>
          <p:cNvPr id="7" name="عنصر نائب لرقم الشريحة 6"/>
          <p:cNvSpPr>
            <a:spLocks noGrp="1"/>
          </p:cNvSpPr>
          <p:nvPr>
            <p:ph type="sldNum" sz="quarter" idx="12"/>
          </p:nvPr>
        </p:nvSpPr>
        <p:spPr>
          <a:xfrm>
            <a:off x="7589520" y="4860727"/>
            <a:ext cx="502920" cy="226314"/>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18049"/>
            <a:ext cx="1066800" cy="4615434"/>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18049"/>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2570343"/>
            <a:ext cx="581024" cy="226314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18049"/>
            <a:ext cx="6858000" cy="226314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2570343"/>
            <a:ext cx="6858000" cy="226314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4860727"/>
            <a:ext cx="2130552" cy="226314"/>
          </a:xfrm>
        </p:spPr>
        <p:txBody>
          <a:bodyPr/>
          <a:lstStyle/>
          <a:p>
            <a:fld id="{1B8ABB09-4A1D-463E-8065-109CC2B7EFAA}" type="datetimeFigureOut">
              <a:rPr lang="ar-SA" smtClean="0"/>
              <a:pPr/>
              <a:t>06/02/1440</a:t>
            </a:fld>
            <a:endParaRPr lang="ar-SA"/>
          </a:p>
        </p:txBody>
      </p:sp>
      <p:sp>
        <p:nvSpPr>
          <p:cNvPr id="8" name="عنصر نائب للتذييل 7"/>
          <p:cNvSpPr>
            <a:spLocks noGrp="1"/>
          </p:cNvSpPr>
          <p:nvPr>
            <p:ph type="ftr" sz="quarter" idx="11"/>
          </p:nvPr>
        </p:nvSpPr>
        <p:spPr>
          <a:xfrm>
            <a:off x="457200" y="4860727"/>
            <a:ext cx="4261104" cy="226314"/>
          </a:xfrm>
        </p:spPr>
        <p:txBody>
          <a:bodyPr/>
          <a:lstStyle/>
          <a:p>
            <a:endParaRPr lang="ar-SA"/>
          </a:p>
        </p:txBody>
      </p:sp>
      <p:sp>
        <p:nvSpPr>
          <p:cNvPr id="9" name="عنصر نائب لرقم الشريحة 8"/>
          <p:cNvSpPr>
            <a:spLocks noGrp="1"/>
          </p:cNvSpPr>
          <p:nvPr>
            <p:ph type="sldNum" sz="quarter" idx="12"/>
          </p:nvPr>
        </p:nvSpPr>
        <p:spPr>
          <a:xfrm>
            <a:off x="7589520" y="4862322"/>
            <a:ext cx="502920" cy="226314"/>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4860727"/>
            <a:ext cx="2133600" cy="226314"/>
          </a:xfrm>
        </p:spPr>
        <p:txBody>
          <a:bodyPr/>
          <a:lstStyle/>
          <a:p>
            <a:fld id="{1B8ABB09-4A1D-463E-8065-109CC2B7EFAA}" type="datetimeFigureOut">
              <a:rPr lang="ar-SA" smtClean="0"/>
              <a:pPr/>
              <a:t>06/02/1440</a:t>
            </a:fld>
            <a:endParaRPr lang="ar-SA"/>
          </a:p>
        </p:txBody>
      </p:sp>
      <p:sp>
        <p:nvSpPr>
          <p:cNvPr id="3" name="عنصر نائب للتذييل 2"/>
          <p:cNvSpPr>
            <a:spLocks noGrp="1"/>
          </p:cNvSpPr>
          <p:nvPr>
            <p:ph type="ftr" sz="quarter" idx="11"/>
          </p:nvPr>
        </p:nvSpPr>
        <p:spPr>
          <a:xfrm>
            <a:off x="457200" y="4861418"/>
            <a:ext cx="4260056" cy="225623"/>
          </a:xfrm>
        </p:spPr>
        <p:txBody>
          <a:bodyPr/>
          <a:lstStyle/>
          <a:p>
            <a:endParaRPr lang="ar-SA"/>
          </a:p>
        </p:txBody>
      </p:sp>
      <p:sp>
        <p:nvSpPr>
          <p:cNvPr id="4" name="عنصر نائب لرقم الشريحة 3"/>
          <p:cNvSpPr>
            <a:spLocks noGrp="1"/>
          </p:cNvSpPr>
          <p:nvPr>
            <p:ph type="sldNum" sz="quarter" idx="12"/>
          </p:nvPr>
        </p:nvSpPr>
        <p:spPr>
          <a:xfrm>
            <a:off x="7589520" y="4860727"/>
            <a:ext cx="502920" cy="226314"/>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275748"/>
            <a:ext cx="914400" cy="44577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275748"/>
            <a:ext cx="2438400" cy="44577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240030"/>
            <a:ext cx="5276088" cy="449199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4917186"/>
            <a:ext cx="2133600" cy="226314"/>
          </a:xfrm>
        </p:spPr>
        <p:txBody>
          <a:bodyPr/>
          <a:lstStyle>
            <a:lvl1pPr>
              <a:defRPr sz="900"/>
            </a:lvl1pPr>
          </a:lstStyle>
          <a:p>
            <a:fld id="{1B8ABB09-4A1D-463E-8065-109CC2B7EFAA}" type="datetimeFigureOut">
              <a:rPr lang="ar-SA" smtClean="0"/>
              <a:pPr/>
              <a:t>06/02/1440</a:t>
            </a:fld>
            <a:endParaRPr lang="ar-SA"/>
          </a:p>
        </p:txBody>
      </p:sp>
      <p:sp>
        <p:nvSpPr>
          <p:cNvPr id="6" name="عنصر نائب للتذييل 5"/>
          <p:cNvSpPr>
            <a:spLocks noGrp="1"/>
          </p:cNvSpPr>
          <p:nvPr>
            <p:ph type="ftr" sz="quarter" idx="11"/>
          </p:nvPr>
        </p:nvSpPr>
        <p:spPr>
          <a:xfrm>
            <a:off x="1135856" y="4917186"/>
            <a:ext cx="5143120" cy="226314"/>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4917186"/>
            <a:ext cx="502920" cy="226314"/>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13172"/>
            <a:ext cx="914400" cy="48006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280475"/>
            <a:ext cx="7333488" cy="41148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4400550"/>
            <a:ext cx="7333488" cy="51435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4917186"/>
            <a:ext cx="2103120" cy="226314"/>
          </a:xfrm>
        </p:spPr>
        <p:txBody>
          <a:bodyPr/>
          <a:lstStyle>
            <a:lvl1pPr>
              <a:defRPr sz="900"/>
            </a:lvl1pPr>
          </a:lstStyle>
          <a:p>
            <a:fld id="{1B8ABB09-4A1D-463E-8065-109CC2B7EFAA}" type="datetimeFigureOut">
              <a:rPr lang="ar-SA" smtClean="0"/>
              <a:pPr/>
              <a:t>06/02/1440</a:t>
            </a:fld>
            <a:endParaRPr lang="ar-SA"/>
          </a:p>
        </p:txBody>
      </p:sp>
      <p:sp>
        <p:nvSpPr>
          <p:cNvPr id="6" name="عنصر نائب للتذييل 5"/>
          <p:cNvSpPr>
            <a:spLocks noGrp="1"/>
          </p:cNvSpPr>
          <p:nvPr>
            <p:ph type="ftr" sz="quarter" idx="11"/>
          </p:nvPr>
        </p:nvSpPr>
        <p:spPr>
          <a:xfrm>
            <a:off x="1170432" y="4917877"/>
            <a:ext cx="4948072" cy="226314"/>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4917186"/>
            <a:ext cx="365760" cy="226314"/>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0552"/>
            <a:ext cx="9129932" cy="5127674"/>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5276"/>
            <a:ext cx="9136966" cy="513295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5" y="3711307"/>
            <a:ext cx="2672861" cy="142515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00620"/>
            <a:ext cx="8229600" cy="1049274"/>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412106"/>
            <a:ext cx="8229600" cy="3429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4860727"/>
            <a:ext cx="2133600" cy="226314"/>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06/02/1440</a:t>
            </a:fld>
            <a:endParaRPr lang="ar-SA"/>
          </a:p>
        </p:txBody>
      </p:sp>
      <p:sp>
        <p:nvSpPr>
          <p:cNvPr id="3" name="عنصر نائب للتذييل 2"/>
          <p:cNvSpPr>
            <a:spLocks noGrp="1"/>
          </p:cNvSpPr>
          <p:nvPr>
            <p:ph type="ftr" sz="quarter" idx="3"/>
          </p:nvPr>
        </p:nvSpPr>
        <p:spPr>
          <a:xfrm>
            <a:off x="457200" y="4861418"/>
            <a:ext cx="4260056" cy="225623"/>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4860727"/>
            <a:ext cx="502920" cy="226314"/>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rotWithShape="1">
          <a:blip r:embed="rId2">
            <a:extLst>
              <a:ext uri="{28A0092B-C50C-407E-A947-70E740481C1C}">
                <a14:useLocalDpi xmlns="" xmlns:a14="http://schemas.microsoft.com/office/drawing/2010/main" val="0"/>
              </a:ext>
            </a:extLst>
          </a:blip>
          <a:srcRect t="32121" b="18585"/>
          <a:stretch/>
        </p:blipFill>
        <p:spPr>
          <a:xfrm>
            <a:off x="3" y="0"/>
            <a:ext cx="9143999" cy="5143500"/>
          </a:xfrm>
          <a:prstGeom prst="rect">
            <a:avLst/>
          </a:prstGeom>
        </p:spPr>
      </p:pic>
      <p:sp>
        <p:nvSpPr>
          <p:cNvPr id="7" name="مربع نص 6"/>
          <p:cNvSpPr txBox="1"/>
          <p:nvPr/>
        </p:nvSpPr>
        <p:spPr>
          <a:xfrm>
            <a:off x="115956" y="141480"/>
            <a:ext cx="8928992" cy="5047536"/>
          </a:xfrm>
          <a:prstGeom prst="rect">
            <a:avLst/>
          </a:prstGeom>
          <a:noFill/>
        </p:spPr>
        <p:txBody>
          <a:bodyPr wrap="square" rtlCol="0">
            <a:spAutoFit/>
          </a:bodyPr>
          <a:lstStyle/>
          <a:p>
            <a:pPr algn="ctr"/>
            <a:r>
              <a:rPr lang="en-US" sz="2800" b="1" dirty="0" smtClean="0">
                <a:solidFill>
                  <a:schemeClr val="accent5">
                    <a:lumMod val="75000"/>
                  </a:schemeClr>
                </a:solidFill>
                <a:effectLst>
                  <a:glow rad="228600">
                    <a:schemeClr val="accent2">
                      <a:satMod val="175000"/>
                      <a:alpha val="40000"/>
                    </a:schemeClr>
                  </a:glow>
                </a:effectLst>
                <a:latin typeface="Times New Roman" panose="02020603050405020304" pitchFamily="18" charset="0"/>
                <a:cs typeface="Times New Roman" panose="02020603050405020304" pitchFamily="18" charset="0"/>
              </a:rPr>
              <a:t>VETERINARY PARASITOLOGY </a:t>
            </a:r>
          </a:p>
          <a:p>
            <a:pPr algn="ctr"/>
            <a:endParaRPr lang="en-US" sz="2800" b="1" dirty="0" smtClean="0">
              <a:solidFill>
                <a:schemeClr val="accent5">
                  <a:lumMod val="75000"/>
                </a:schemeClr>
              </a:solidFill>
              <a:latin typeface="Times New Roman" panose="02020603050405020304" pitchFamily="18" charset="0"/>
              <a:cs typeface="Times New Roman" panose="02020603050405020304" pitchFamily="18" charset="0"/>
            </a:endParaRPr>
          </a:p>
          <a:p>
            <a:pPr algn="ctr"/>
            <a:r>
              <a:rPr lang="en-US" sz="2800" b="1" dirty="0" smtClean="0">
                <a:solidFill>
                  <a:schemeClr val="accent5">
                    <a:lumMod val="75000"/>
                  </a:schemeClr>
                </a:solidFill>
                <a:latin typeface="Times New Roman" panose="02020603050405020304" pitchFamily="18" charset="0"/>
                <a:cs typeface="Times New Roman" panose="02020603050405020304" pitchFamily="18" charset="0"/>
              </a:rPr>
              <a:t>THIRD YEAR STAGE</a:t>
            </a:r>
          </a:p>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2018-2019</a:t>
            </a:r>
          </a:p>
          <a:p>
            <a:pPr algn="ctr"/>
            <a:endParaRPr lang="en-US" sz="2400" dirty="0" smtClean="0">
              <a:solidFill>
                <a:srgbClr val="C00000"/>
              </a:solidFill>
            </a:endParaRPr>
          </a:p>
          <a:p>
            <a:pPr algn="ctr"/>
            <a:r>
              <a:rPr lang="en-US" sz="2400" b="1" dirty="0" smtClean="0">
                <a:solidFill>
                  <a:schemeClr val="accent5">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PROF</a:t>
            </a:r>
            <a:r>
              <a:rPr lang="en-US" sz="2400" b="1" dirty="0">
                <a:solidFill>
                  <a:schemeClr val="accent5">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 DR. GAHZI Y. </a:t>
            </a:r>
            <a:r>
              <a:rPr lang="en-US" sz="2400" b="1" dirty="0" smtClean="0">
                <a:solidFill>
                  <a:schemeClr val="accent5">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rPr>
              <a:t>AL-EMARAH</a:t>
            </a:r>
            <a:endParaRPr lang="en-US" sz="2400" b="1" dirty="0">
              <a:solidFill>
                <a:schemeClr val="accent5">
                  <a:lumMod val="75000"/>
                </a:schemeClr>
              </a:solidFill>
              <a:effectLst>
                <a:glow rad="101600">
                  <a:schemeClr val="accent1">
                    <a:satMod val="175000"/>
                    <a:alpha val="40000"/>
                  </a:schemeClr>
                </a:glow>
                <a:outerShdw blurRad="38100" dist="38100" dir="2700000" algn="tl">
                  <a:srgbClr val="000000">
                    <a:alpha val="43137"/>
                  </a:srgbClr>
                </a:outerShdw>
                <a:reflection blurRad="6350" stA="55000" endA="300" endPos="45500" dir="5400000" sy="-100000" algn="bl" rotWithShape="0"/>
              </a:effectLst>
              <a:latin typeface="Andalus" panose="02020603050405020304" pitchFamily="18" charset="-78"/>
              <a:cs typeface="Andalus" panose="02020603050405020304" pitchFamily="18" charset="-78"/>
            </a:endParaRPr>
          </a:p>
          <a:p>
            <a:pPr algn="ctr"/>
            <a:endParaRPr lang="en-US" sz="2400" b="1" dirty="0" smtClean="0">
              <a:solidFill>
                <a:schemeClr val="accent5">
                  <a:lumMod val="75000"/>
                </a:schemeClr>
              </a:solidFill>
              <a:latin typeface="Andalus" panose="02020603050405020304" pitchFamily="18" charset="-78"/>
              <a:cs typeface="Andalus" panose="02020603050405020304" pitchFamily="18" charset="-78"/>
            </a:endParaRPr>
          </a:p>
          <a:p>
            <a:pPr algn="ctr"/>
            <a:r>
              <a:rPr lang="en-US" sz="2400" b="1" dirty="0" smtClean="0">
                <a:solidFill>
                  <a:schemeClr val="accent5">
                    <a:lumMod val="75000"/>
                  </a:schemeClr>
                </a:solidFill>
                <a:latin typeface="Andalus" panose="02020603050405020304" pitchFamily="18" charset="-78"/>
                <a:cs typeface="Andalus" panose="02020603050405020304" pitchFamily="18" charset="-78"/>
              </a:rPr>
              <a:t>PARASITOLOGEST</a:t>
            </a:r>
            <a:endParaRPr lang="en-US" sz="2400" b="1" dirty="0">
              <a:solidFill>
                <a:schemeClr val="accent5">
                  <a:lumMod val="75000"/>
                </a:schemeClr>
              </a:solidFill>
              <a:latin typeface="Andalus" panose="02020603050405020304" pitchFamily="18" charset="-78"/>
              <a:cs typeface="Andalus" panose="02020603050405020304" pitchFamily="18" charset="-78"/>
            </a:endParaRPr>
          </a:p>
          <a:p>
            <a:pPr algn="ctr"/>
            <a:r>
              <a:rPr lang="en-US" sz="2400" b="1" dirty="0">
                <a:latin typeface="Times New Roman" panose="02020603050405020304" pitchFamily="18" charset="0"/>
                <a:cs typeface="Times New Roman" panose="02020603050405020304" pitchFamily="18" charset="0"/>
              </a:rPr>
              <a:t> </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Department of Veterinary Microbiology and Parasitology</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College of Veterinary Medicine</a:t>
            </a:r>
          </a:p>
          <a:p>
            <a:pPr algn="ctr"/>
            <a:r>
              <a:rPr lang="en-US" sz="2400" b="1" dirty="0">
                <a:solidFill>
                  <a:schemeClr val="accent1">
                    <a:lumMod val="75000"/>
                  </a:schemeClr>
                </a:solidFill>
                <a:latin typeface="Times New Roman" panose="02020603050405020304" pitchFamily="18" charset="0"/>
                <a:cs typeface="Times New Roman" panose="02020603050405020304" pitchFamily="18" charset="0"/>
              </a:rPr>
              <a:t>University of Basrah</a:t>
            </a:r>
          </a:p>
          <a:p>
            <a:endParaRPr lang="en-US" dirty="0"/>
          </a:p>
        </p:txBody>
      </p:sp>
    </p:spTree>
    <p:extLst>
      <p:ext uri="{BB962C8B-B14F-4D97-AF65-F5344CB8AC3E}">
        <p14:creationId xmlns="" xmlns:p14="http://schemas.microsoft.com/office/powerpoint/2010/main" val="127554858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xEl>
                                              <p:pRg st="5" end="5"/>
                                            </p:txEl>
                                          </p:spTgt>
                                        </p:tgtEl>
                                      </p:cBhvr>
                                    </p:animEffect>
                                    <p:animScale>
                                      <p:cBhvr>
                                        <p:cTn id="7" dur="250" autoRev="1" fill="hold"/>
                                        <p:tgtEl>
                                          <p:spTgt spid="7">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1"/>
            <a:ext cx="8784976" cy="4462760"/>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Clinical</a:t>
            </a:r>
            <a:r>
              <a:rPr lang="en-US" sz="2800" b="1" dirty="0">
                <a:solidFill>
                  <a:schemeClr val="accent6">
                    <a:lumMod val="20000"/>
                    <a:lumOff val="80000"/>
                  </a:schemeClr>
                </a:solidFill>
              </a:rPr>
              <a:t>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Signs </a:t>
            </a:r>
            <a:endPar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2-</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General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malais</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coat is harsh</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4-</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Animals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may become pot-bellied</a:t>
            </a:r>
            <a:endPar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5-</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Coughing</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6-</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Vomiting</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7-</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Death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frequently occur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2-3</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weeks after birth.</a:t>
            </a:r>
          </a:p>
          <a:p>
            <a:pPr algn="l"/>
            <a:endParaRPr lang="en-US" sz="3200" b="1"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randombar(horizontal)">
                                      <p:cBhvr>
                                        <p:cTn id="7" dur="500"/>
                                        <p:tgtEl>
                                          <p:spTgt spid="6">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0" dur="500"/>
                                        <p:tgtEl>
                                          <p:spTgt spid="6">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Effect transition="in" filter="randombar(horizontal)">
                                      <p:cBhvr>
                                        <p:cTn id="13" dur="500"/>
                                        <p:tgtEl>
                                          <p:spTgt spid="6">
                                            <p:txEl>
                                              <p:pRg st="5" end="5"/>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randombar(horizontal)">
                                      <p:cBhvr>
                                        <p:cTn id="16" dur="500"/>
                                        <p:tgtEl>
                                          <p:spTgt spid="6">
                                            <p:txEl>
                                              <p:pRg st="6" end="6"/>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randombar(horizontal)">
                                      <p:cBhvr>
                                        <p:cTn id="19" dur="500"/>
                                        <p:tgtEl>
                                          <p:spTgt spid="6">
                                            <p:txEl>
                                              <p:pRg st="7" end="7"/>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randombar(horizontal)">
                                      <p:cBhvr>
                                        <p:cTn id="2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632311"/>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Diagnosis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Clinical signs.</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Faecal</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exam.</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Serological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exam.</a:t>
            </a: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Treatment</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Anthelmintic used in dog are susceptible adult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ascaris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Larval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stages in the tissues are much less susceptible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p>
          <a:p>
            <a:pPr algn="l"/>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Rx, salt of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piprazine</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20000"/>
                    <a:lumOff val="80000"/>
                  </a:schemeClr>
                </a:solidFill>
                <a:latin typeface="Times New Roman" panose="02020603050405020304" pitchFamily="18" charset="0"/>
                <a:cs typeface="Times New Roman" panose="02020603050405020304" pitchFamily="18" charset="0"/>
              </a:rPr>
              <a:t>dihydrochloride</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 and citrate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thenium</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and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Ivermctine</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xEl>
                                              <p:pRg st="6" end="6"/>
                                            </p:txEl>
                                          </p:spTgt>
                                        </p:tgtEl>
                                      </p:cBhvr>
                                    </p:animEffect>
                                    <p:animScale>
                                      <p:cBhvr>
                                        <p:cTn id="12" dur="250" autoRev="1" fill="hold"/>
                                        <p:tgtEl>
                                          <p:spTgt spid="6">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201424"/>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Visceral Larva </a:t>
            </a:r>
            <a:r>
              <a:rPr lang="en-US" sz="2800" b="1" dirty="0" err="1">
                <a:solidFill>
                  <a:schemeClr val="accent6">
                    <a:lumMod val="20000"/>
                    <a:lumOff val="80000"/>
                  </a:schemeClr>
                </a:solidFill>
                <a:latin typeface="Times New Roman" panose="02020603050405020304" pitchFamily="18" charset="0"/>
                <a:cs typeface="Times New Roman" panose="02020603050405020304" pitchFamily="18" charset="0"/>
              </a:rPr>
              <a:t>Migrans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This condition of children is mainly caused by the larvae of </a:t>
            </a:r>
            <a:r>
              <a:rPr lang="en-US" sz="2800" i="1" dirty="0">
                <a:solidFill>
                  <a:schemeClr val="accent2">
                    <a:lumMod val="20000"/>
                    <a:lumOff val="80000"/>
                  </a:schemeClr>
                </a:solidFill>
                <a:latin typeface="Times New Roman" panose="02020603050405020304" pitchFamily="18" charset="0"/>
                <a:cs typeface="Times New Roman" panose="02020603050405020304" pitchFamily="18" charset="0"/>
              </a:rPr>
              <a:t>T. </a:t>
            </a:r>
            <a:r>
              <a:rPr lang="en-US" sz="2800" i="1" dirty="0" err="1">
                <a:solidFill>
                  <a:schemeClr val="accent2">
                    <a:lumMod val="20000"/>
                    <a:lumOff val="80000"/>
                  </a:schemeClr>
                </a:solidFill>
                <a:latin typeface="Times New Roman" panose="02020603050405020304" pitchFamily="18" charset="0"/>
                <a:cs typeface="Times New Roman" panose="02020603050405020304" pitchFamily="18" charset="0"/>
              </a:rPr>
              <a:t>canis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,though the larval stages of </a:t>
            </a:r>
            <a:r>
              <a:rPr lang="en-US" sz="2800" i="1" dirty="0">
                <a:solidFill>
                  <a:schemeClr val="accent2">
                    <a:lumMod val="20000"/>
                    <a:lumOff val="80000"/>
                  </a:schemeClr>
                </a:solidFill>
                <a:latin typeface="Times New Roman" panose="02020603050405020304" pitchFamily="18" charset="0"/>
                <a:cs typeface="Times New Roman" panose="02020603050405020304" pitchFamily="18" charset="0"/>
              </a:rPr>
              <a:t>T. </a:t>
            </a:r>
            <a:r>
              <a:rPr lang="en-US" sz="2800" i="1" dirty="0" err="1">
                <a:solidFill>
                  <a:schemeClr val="accent2">
                    <a:lumMod val="20000"/>
                    <a:lumOff val="80000"/>
                  </a:schemeClr>
                </a:solidFill>
                <a:latin typeface="Times New Roman" panose="02020603050405020304" pitchFamily="18" charset="0"/>
                <a:cs typeface="Times New Roman" panose="02020603050405020304" pitchFamily="18" charset="0"/>
              </a:rPr>
              <a:t>leonina</a:t>
            </a:r>
            <a:r>
              <a:rPr lang="en-US" sz="2800" i="1" dirty="0">
                <a:solidFill>
                  <a:schemeClr val="accent2">
                    <a:lumMod val="20000"/>
                    <a:lumOff val="80000"/>
                  </a:schemeClr>
                </a:solidFill>
                <a:latin typeface="Times New Roman" panose="02020603050405020304" pitchFamily="18" charset="0"/>
                <a:cs typeface="Times New Roman" panose="02020603050405020304" pitchFamily="18" charset="0"/>
              </a:rPr>
              <a:t> ,T. </a:t>
            </a:r>
            <a:r>
              <a:rPr lang="en-US" sz="2800" i="1" dirty="0" err="1">
                <a:solidFill>
                  <a:schemeClr val="accent2">
                    <a:lumMod val="20000"/>
                    <a:lumOff val="80000"/>
                  </a:schemeClr>
                </a:solidFill>
                <a:latin typeface="Times New Roman" panose="02020603050405020304" pitchFamily="18" charset="0"/>
                <a:cs typeface="Times New Roman" panose="02020603050405020304" pitchFamily="18" charset="0"/>
              </a:rPr>
              <a:t>cati</a:t>
            </a:r>
            <a:r>
              <a:rPr lang="en-US" sz="2800" i="1"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i="1" dirty="0" err="1">
                <a:solidFill>
                  <a:schemeClr val="accent2">
                    <a:lumMod val="20000"/>
                    <a:lumOff val="80000"/>
                  </a:schemeClr>
                </a:solidFill>
                <a:latin typeface="Times New Roman" panose="02020603050405020304" pitchFamily="18" charset="0"/>
                <a:cs typeface="Times New Roman" panose="02020603050405020304" pitchFamily="18" charset="0"/>
              </a:rPr>
              <a:t>Capillaria</a:t>
            </a:r>
            <a:r>
              <a:rPr lang="en-US" sz="2800" i="1" dirty="0">
                <a:solidFill>
                  <a:schemeClr val="accent2">
                    <a:lumMod val="20000"/>
                    <a:lumOff val="80000"/>
                  </a:schemeClr>
                </a:solidFill>
                <a:latin typeface="Times New Roman" panose="02020603050405020304" pitchFamily="18" charset="0"/>
                <a:cs typeface="Times New Roman" panose="02020603050405020304" pitchFamily="18" charset="0"/>
              </a:rPr>
              <a:t> hepatica</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of rodents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),it is characterized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by:</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1-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Chronic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granulomatus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usually eosinophilic</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)lesion in liver, lung, brain ,eye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2-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Enlarged liver. </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Hepatomegaly.</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4-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Pulmanary</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infiltration.</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circle(in)">
                                      <p:cBhvr>
                                        <p:cTn id="12" dur="2000"/>
                                        <p:tgtEl>
                                          <p:spTgt spid="6">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circle(in)">
                                      <p:cBhvr>
                                        <p:cTn id="15" dur="2000"/>
                                        <p:tgtEl>
                                          <p:spTgt spid="6">
                                            <p:txEl>
                                              <p:pRg st="5" end="5"/>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circle(in)">
                                      <p:cBhvr>
                                        <p:cTn id="18" dur="2000"/>
                                        <p:tgtEl>
                                          <p:spTgt spid="6">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animEffect transition="in" filter="circle(in)">
                                      <p:cBhvr>
                                        <p:cTn id="21"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2677656"/>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Visceral Larva </a:t>
            </a:r>
            <a:r>
              <a:rPr lang="en-US" sz="2800" b="1" dirty="0" err="1" smtClean="0">
                <a:solidFill>
                  <a:schemeClr val="accent6">
                    <a:lumMod val="20000"/>
                    <a:lumOff val="80000"/>
                  </a:schemeClr>
                </a:solidFill>
                <a:latin typeface="Times New Roman" panose="02020603050405020304" pitchFamily="18" charset="0"/>
                <a:cs typeface="Times New Roman" panose="02020603050405020304" pitchFamily="18" charset="0"/>
              </a:rPr>
              <a:t>Migrans</a:t>
            </a:r>
            <a:endPar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5-</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Loss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of weight and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appetite. </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6-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Cough.</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7-</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Circular eosinophilia.</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circle(in)">
                                      <p:cBhvr>
                                        <p:cTn id="7" dur="2000"/>
                                        <p:tgtEl>
                                          <p:spTgt spid="6">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circle(in)">
                                      <p:cBhvr>
                                        <p:cTn id="10" dur="2000"/>
                                        <p:tgtEl>
                                          <p:spTgt spid="6">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animEffect transition="in" filter="circle(in)">
                                      <p:cBhvr>
                                        <p:cTn id="13"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856984" cy="4401205"/>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smtClean="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ar-IQ" sz="2800" b="1" i="1" dirty="0">
                <a:latin typeface="Times New Roman" panose="02020603050405020304" pitchFamily="18" charset="0"/>
                <a:cs typeface="Times New Roman" panose="02020603050405020304" pitchFamily="18" charset="0"/>
              </a:rPr>
              <a:t>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General Characteristics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Occurs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in the small intestine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host :fowl, guinea fowl turkey, goose and various wild birds in most parts of the world.</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males are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50-76mm</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long and the females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72-116mm</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It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having three large lips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male tail has small alae and bears ten pairs of papillae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oesophagus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has no posterior bulb</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6">
                                            <p:txEl>
                                              <p:pRg st="1" end="1"/>
                                            </p:txEl>
                                          </p:spTgt>
                                        </p:tgtEl>
                                        <p:attrNameLst>
                                          <p:attrName>r</p:attrName>
                                        </p:attrNameLst>
                                      </p:cBhvr>
                                    </p:animRot>
                                    <p:animRot by="-240000">
                                      <p:cBhvr>
                                        <p:cTn id="7" dur="200" fill="hold">
                                          <p:stCondLst>
                                            <p:cond delay="200"/>
                                          </p:stCondLst>
                                        </p:cTn>
                                        <p:tgtEl>
                                          <p:spTgt spid="6">
                                            <p:txEl>
                                              <p:pRg st="1" end="1"/>
                                            </p:txEl>
                                          </p:spTgt>
                                        </p:tgtEl>
                                        <p:attrNameLst>
                                          <p:attrName>r</p:attrName>
                                        </p:attrNameLst>
                                      </p:cBhvr>
                                    </p:animRot>
                                    <p:animRot by="240000">
                                      <p:cBhvr>
                                        <p:cTn id="8" dur="200" fill="hold">
                                          <p:stCondLst>
                                            <p:cond delay="400"/>
                                          </p:stCondLst>
                                        </p:cTn>
                                        <p:tgtEl>
                                          <p:spTgt spid="6">
                                            <p:txEl>
                                              <p:pRg st="1" end="1"/>
                                            </p:txEl>
                                          </p:spTgt>
                                        </p:tgtEl>
                                        <p:attrNameLst>
                                          <p:attrName>r</p:attrName>
                                        </p:attrNameLst>
                                      </p:cBhvr>
                                    </p:animRot>
                                    <p:animRot by="-240000">
                                      <p:cBhvr>
                                        <p:cTn id="9" dur="200" fill="hold">
                                          <p:stCondLst>
                                            <p:cond delay="600"/>
                                          </p:stCondLst>
                                        </p:cTn>
                                        <p:tgtEl>
                                          <p:spTgt spid="6">
                                            <p:txEl>
                                              <p:pRg st="1" end="1"/>
                                            </p:txEl>
                                          </p:spTgt>
                                        </p:tgtEl>
                                        <p:attrNameLst>
                                          <p:attrName>r</p:attrName>
                                        </p:attrNameLst>
                                      </p:cBhvr>
                                    </p:animRot>
                                    <p:animRot by="120000">
                                      <p:cBhvr>
                                        <p:cTn id="10" dur="200" fill="hold">
                                          <p:stCondLst>
                                            <p:cond delay="800"/>
                                          </p:stCondLst>
                                        </p:cTn>
                                        <p:tgtEl>
                                          <p:spTgt spid="6">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6">
                                            <p:txEl>
                                              <p:pRg st="2" end="2"/>
                                            </p:txEl>
                                          </p:spTgt>
                                        </p:tgtEl>
                                      </p:cBhvr>
                                    </p:animEffect>
                                    <p:animScale>
                                      <p:cBhvr>
                                        <p:cTn id="15" dur="250" autoRev="1" fill="hold"/>
                                        <p:tgtEl>
                                          <p:spTgt spid="6">
                                            <p:txEl>
                                              <p:pRg st="2" end="2"/>
                                            </p:txEl>
                                          </p:spTgt>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 calcmode="lin" valueType="num">
                                      <p:cBhvr additive="base">
                                        <p:cTn id="2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 calcmode="lin" valueType="num">
                                      <p:cBhvr additive="base">
                                        <p:cTn id="2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 calcmode="lin" valueType="num">
                                      <p:cBhvr additive="base">
                                        <p:cTn id="2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 calcmode="lin" valueType="num">
                                      <p:cBhvr additive="base">
                                        <p:cTn id="32"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6">
                                            <p:txEl>
                                              <p:pRg st="7" end="7"/>
                                            </p:txEl>
                                          </p:spTgt>
                                        </p:tgtEl>
                                        <p:attrNameLst>
                                          <p:attrName>style.visibility</p:attrName>
                                        </p:attrNameLst>
                                      </p:cBhvr>
                                      <p:to>
                                        <p:strVal val="visible"/>
                                      </p:to>
                                    </p:set>
                                    <p:anim calcmode="lin" valueType="num">
                                      <p:cBhvr additive="base">
                                        <p:cTn id="36"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6">
                                            <p:txEl>
                                              <p:pRg st="8" end="8"/>
                                            </p:txEl>
                                          </p:spTgt>
                                        </p:tgtEl>
                                        <p:attrNameLst>
                                          <p:attrName>style.visibility</p:attrName>
                                        </p:attrNameLst>
                                      </p:cBhvr>
                                      <p:to>
                                        <p:strVal val="visible"/>
                                      </p:to>
                                    </p:set>
                                    <p:anim calcmode="lin" valueType="num">
                                      <p:cBhvr additive="base">
                                        <p:cTn id="40"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262979"/>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smtClean="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ar-IQ" sz="2800" b="1" i="1" dirty="0">
                <a:latin typeface="Times New Roman" panose="02020603050405020304" pitchFamily="18" charset="0"/>
                <a:cs typeface="Times New Roman" panose="02020603050405020304" pitchFamily="18" charset="0"/>
              </a:rPr>
              <a:t>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General Characteristics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spicules are sub –equal, about </a:t>
            </a:r>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1-2.4mm</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long.</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eggs are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subglobular</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with thick.</a:t>
            </a:r>
          </a:p>
          <a:p>
            <a:pPr algn="l"/>
            <a:endParaRPr lang="en-US" sz="2800" b="1" dirty="0" smtClean="0">
              <a:latin typeface="Times New Roman" panose="02020603050405020304" pitchFamily="18" charset="0"/>
              <a:cs typeface="Times New Roman" panose="02020603050405020304" pitchFamily="18" charset="0"/>
            </a:endParaRP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Life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Cycle</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female may lay eggs.</a:t>
            </a:r>
          </a:p>
          <a:p>
            <a:pPr algn="l"/>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eggs in the feces of the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host.</a:t>
            </a:r>
            <a:r>
              <a:rPr lang="ar-IQ"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Develop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to the infective stage(</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second stage larva in egg</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in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10</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days or longer depending on the temperature.</a:t>
            </a:r>
          </a:p>
          <a:p>
            <a:pPr algn="l"/>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01632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6">
                                            <p:txEl>
                                              <p:pRg st="6" end="6"/>
                                            </p:txEl>
                                          </p:spTgt>
                                        </p:tgtEl>
                                      </p:cBhvr>
                                    </p:animEffect>
                                    <p:animScale>
                                      <p:cBhvr>
                                        <p:cTn id="17" dur="250" autoRev="1" fill="hold"/>
                                        <p:tgtEl>
                                          <p:spTgt spid="6">
                                            <p:txEl>
                                              <p:pRg st="6" end="6"/>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6">
                                            <p:txEl>
                                              <p:pRg st="7" end="7"/>
                                            </p:txEl>
                                          </p:spTgt>
                                        </p:tgtEl>
                                        <p:attrNameLst>
                                          <p:attrName>style.visibility</p:attrName>
                                        </p:attrNameLst>
                                      </p:cBhvr>
                                      <p:to>
                                        <p:strVal val="visible"/>
                                      </p:to>
                                    </p:set>
                                    <p:animEffect transition="in" filter="wheel(1)">
                                      <p:cBhvr>
                                        <p:cTn id="22" dur="2000"/>
                                        <p:tgtEl>
                                          <p:spTgt spid="6">
                                            <p:txEl>
                                              <p:pRg st="7" end="7"/>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Effect transition="in" filter="wheel(1)">
                                      <p:cBhvr>
                                        <p:cTn id="25" dur="2000"/>
                                        <p:tgtEl>
                                          <p:spTgt spid="6">
                                            <p:txEl>
                                              <p:pRg st="8" end="8"/>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6">
                                            <p:txEl>
                                              <p:pRg st="9" end="9"/>
                                            </p:txEl>
                                          </p:spTgt>
                                        </p:tgtEl>
                                        <p:attrNameLst>
                                          <p:attrName>style.visibility</p:attrName>
                                        </p:attrNameLst>
                                      </p:cBhvr>
                                      <p:to>
                                        <p:strVal val="visible"/>
                                      </p:to>
                                    </p:set>
                                    <p:animEffect transition="in" filter="wheel(1)">
                                      <p:cBhvr>
                                        <p:cTn id="28" dur="2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4832092"/>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eggs are very resistant to adverse condition ,like drying or freezing and to chemicals and may remain viable for as long as three months. But dry ,hot weather killed the eggs.</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larva has two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ecdyses</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occur before eggs hatch to third stage larva.</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infection takes place through ingestion of the eggs with food or water sucking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ingested eggs hatch in the intestine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371096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heel(1)">
                                      <p:cBhvr>
                                        <p:cTn id="7" dur="2000"/>
                                        <p:tgtEl>
                                          <p:spTgt spid="6">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wheel(1)">
                                      <p:cBhvr>
                                        <p:cTn id="10" dur="2000"/>
                                        <p:tgtEl>
                                          <p:spTgt spid="6">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wheel(1)">
                                      <p:cBhvr>
                                        <p:cTn id="13" dur="2000"/>
                                        <p:tgtEl>
                                          <p:spTgt spid="6">
                                            <p:txEl>
                                              <p:pRg st="4" end="4"/>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wheel(1)">
                                      <p:cBhvr>
                                        <p:cTn id="16"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3970318"/>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The larvae burrow into the wall of the gut after eight days</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larvae passed into the intestine mucosa from the eighth to the seventeenth days.</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larvae reenter the lumen and reach maturity in six to eight weeks according to the age of the host may involve .</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larvae are recognizable as third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stage larvae between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4days after infection , but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L4</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14-1</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5days.</a:t>
            </a: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heel(1)">
                                      <p:cBhvr>
                                        <p:cTn id="7" dur="2000"/>
                                        <p:tgtEl>
                                          <p:spTgt spid="6">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wheel(1)">
                                      <p:cBhvr>
                                        <p:cTn id="10" dur="2000"/>
                                        <p:tgtEl>
                                          <p:spTgt spid="6">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wheel(1)">
                                      <p:cBhvr>
                                        <p:cTn id="13" dur="2000"/>
                                        <p:tgtEl>
                                          <p:spTgt spid="6">
                                            <p:txEl>
                                              <p:pRg st="4" end="4"/>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wheel(1)">
                                      <p:cBhvr>
                                        <p:cTn id="16"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1754326"/>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dirty="0">
                <a:solidFill>
                  <a:schemeClr val="accent2">
                    <a:lumMod val="40000"/>
                    <a:lumOff val="60000"/>
                  </a:schemeClr>
                </a:solidFill>
                <a:latin typeface="Times New Roman" panose="02020603050405020304" pitchFamily="18" charset="0"/>
                <a:cs typeface="Times New Roman" panose="02020603050405020304" pitchFamily="18" charset="0"/>
              </a:rPr>
              <a:t>Life Cycle of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endParaRPr lang="en-US" sz="2800" b="1" dirty="0" smtClean="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pic>
        <p:nvPicPr>
          <p:cNvPr id="3" name="صورة 2" descr="H:\أوليات كتاب الطفيليات\Nematoda Image\ascaridia-life-cycle-poultrydvm.png"/>
          <p:cNvPicPr/>
          <p:nvPr/>
        </p:nvPicPr>
        <p:blipFill>
          <a:blip r:embed="rId2"/>
          <a:srcRect/>
          <a:stretch>
            <a:fillRect/>
          </a:stretch>
        </p:blipFill>
        <p:spPr bwMode="auto">
          <a:xfrm>
            <a:off x="2143108" y="1275605"/>
            <a:ext cx="4714908" cy="36440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201424"/>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Pathogenicity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and Pathogenesis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Young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birds are more susceptible to infection than adult birds chickens over three month of age are more resistant to infection ,marked lesion may be produced when large numbers of parasites.</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1-</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enteritis.</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2-</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intestine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obstruction.</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they cause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haemorrhage</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4-</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pnemonia.</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 calcmode="lin" valueType="num">
                                      <p:cBhvr>
                                        <p:cTn id="12"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4" end="4"/>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 calcmode="lin" valueType="num">
                                      <p:cBhvr>
                                        <p:cTn id="18" dur="1000" fill="hold"/>
                                        <p:tgtEl>
                                          <p:spTgt spid="6">
                                            <p:txEl>
                                              <p:pRg st="5" end="5"/>
                                            </p:txEl>
                                          </p:spTgt>
                                        </p:tgtEl>
                                        <p:attrNameLst>
                                          <p:attrName>ppt_w</p:attrName>
                                        </p:attrNameLst>
                                      </p:cBhvr>
                                      <p:tavLst>
                                        <p:tav tm="0">
                                          <p:val>
                                            <p:fltVal val="0"/>
                                          </p:val>
                                        </p:tav>
                                        <p:tav tm="100000">
                                          <p:val>
                                            <p:strVal val="#ppt_w"/>
                                          </p:val>
                                        </p:tav>
                                      </p:tavLst>
                                    </p:anim>
                                    <p:anim calcmode="lin" valueType="num">
                                      <p:cBhvr>
                                        <p:cTn id="19" dur="1000" fill="hold"/>
                                        <p:tgtEl>
                                          <p:spTgt spid="6">
                                            <p:txEl>
                                              <p:pRg st="5" end="5"/>
                                            </p:txEl>
                                          </p:spTgt>
                                        </p:tgtEl>
                                        <p:attrNameLst>
                                          <p:attrName>ppt_h</p:attrName>
                                        </p:attrNameLst>
                                      </p:cBhvr>
                                      <p:tavLst>
                                        <p:tav tm="0">
                                          <p:val>
                                            <p:fltVal val="0"/>
                                          </p:val>
                                        </p:tav>
                                        <p:tav tm="100000">
                                          <p:val>
                                            <p:strVal val="#ppt_h"/>
                                          </p:val>
                                        </p:tav>
                                      </p:tavLst>
                                    </p:anim>
                                    <p:anim calcmode="lin" valueType="num">
                                      <p:cBhvr>
                                        <p:cTn id="20" dur="1000" fill="hold"/>
                                        <p:tgtEl>
                                          <p:spTgt spid="6">
                                            <p:txEl>
                                              <p:pRg st="5" end="5"/>
                                            </p:txEl>
                                          </p:spTgt>
                                        </p:tgtEl>
                                        <p:attrNameLst>
                                          <p:attrName>style.rotation</p:attrName>
                                        </p:attrNameLst>
                                      </p:cBhvr>
                                      <p:tavLst>
                                        <p:tav tm="0">
                                          <p:val>
                                            <p:fltVal val="90"/>
                                          </p:val>
                                        </p:tav>
                                        <p:tav tm="100000">
                                          <p:val>
                                            <p:fltVal val="0"/>
                                          </p:val>
                                        </p:tav>
                                      </p:tavLst>
                                    </p:anim>
                                    <p:animEffect transition="in" filter="fade">
                                      <p:cBhvr>
                                        <p:cTn id="21" dur="1000"/>
                                        <p:tgtEl>
                                          <p:spTgt spid="6">
                                            <p:txEl>
                                              <p:pRg st="5" end="5"/>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 calcmode="lin" valueType="num">
                                      <p:cBhvr>
                                        <p:cTn id="24" dur="1000" fill="hold"/>
                                        <p:tgtEl>
                                          <p:spTgt spid="6">
                                            <p:txEl>
                                              <p:pRg st="6" end="6"/>
                                            </p:txEl>
                                          </p:spTgt>
                                        </p:tgtEl>
                                        <p:attrNameLst>
                                          <p:attrName>ppt_w</p:attrName>
                                        </p:attrNameLst>
                                      </p:cBhvr>
                                      <p:tavLst>
                                        <p:tav tm="0">
                                          <p:val>
                                            <p:fltVal val="0"/>
                                          </p:val>
                                        </p:tav>
                                        <p:tav tm="100000">
                                          <p:val>
                                            <p:strVal val="#ppt_w"/>
                                          </p:val>
                                        </p:tav>
                                      </p:tavLst>
                                    </p:anim>
                                    <p:anim calcmode="lin" valueType="num">
                                      <p:cBhvr>
                                        <p:cTn id="25" dur="1000" fill="hold"/>
                                        <p:tgtEl>
                                          <p:spTgt spid="6">
                                            <p:txEl>
                                              <p:pRg st="6" end="6"/>
                                            </p:txEl>
                                          </p:spTgt>
                                        </p:tgtEl>
                                        <p:attrNameLst>
                                          <p:attrName>ppt_h</p:attrName>
                                        </p:attrNameLst>
                                      </p:cBhvr>
                                      <p:tavLst>
                                        <p:tav tm="0">
                                          <p:val>
                                            <p:fltVal val="0"/>
                                          </p:val>
                                        </p:tav>
                                        <p:tav tm="100000">
                                          <p:val>
                                            <p:strVal val="#ppt_h"/>
                                          </p:val>
                                        </p:tav>
                                      </p:tavLst>
                                    </p:anim>
                                    <p:anim calcmode="lin" valueType="num">
                                      <p:cBhvr>
                                        <p:cTn id="26" dur="1000" fill="hold"/>
                                        <p:tgtEl>
                                          <p:spTgt spid="6">
                                            <p:txEl>
                                              <p:pRg st="6" end="6"/>
                                            </p:txEl>
                                          </p:spTgt>
                                        </p:tgtEl>
                                        <p:attrNameLst>
                                          <p:attrName>style.rotation</p:attrName>
                                        </p:attrNameLst>
                                      </p:cBhvr>
                                      <p:tavLst>
                                        <p:tav tm="0">
                                          <p:val>
                                            <p:fltVal val="90"/>
                                          </p:val>
                                        </p:tav>
                                        <p:tav tm="100000">
                                          <p:val>
                                            <p:fltVal val="0"/>
                                          </p:val>
                                        </p:tav>
                                      </p:tavLst>
                                    </p:anim>
                                    <p:animEffect transition="in" filter="fade">
                                      <p:cBhvr>
                                        <p:cTn id="27" dur="1000"/>
                                        <p:tgtEl>
                                          <p:spTgt spid="6">
                                            <p:txEl>
                                              <p:pRg st="6" end="6"/>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 calcmode="lin" valueType="num">
                                      <p:cBhvr>
                                        <p:cTn id="30" dur="1000" fill="hold"/>
                                        <p:tgtEl>
                                          <p:spTgt spid="6">
                                            <p:txEl>
                                              <p:pRg st="7" end="7"/>
                                            </p:txEl>
                                          </p:spTgt>
                                        </p:tgtEl>
                                        <p:attrNameLst>
                                          <p:attrName>ppt_w</p:attrName>
                                        </p:attrNameLst>
                                      </p:cBhvr>
                                      <p:tavLst>
                                        <p:tav tm="0">
                                          <p:val>
                                            <p:fltVal val="0"/>
                                          </p:val>
                                        </p:tav>
                                        <p:tav tm="100000">
                                          <p:val>
                                            <p:strVal val="#ppt_w"/>
                                          </p:val>
                                        </p:tav>
                                      </p:tavLst>
                                    </p:anim>
                                    <p:anim calcmode="lin" valueType="num">
                                      <p:cBhvr>
                                        <p:cTn id="31" dur="1000" fill="hold"/>
                                        <p:tgtEl>
                                          <p:spTgt spid="6">
                                            <p:txEl>
                                              <p:pRg st="7" end="7"/>
                                            </p:txEl>
                                          </p:spTgt>
                                        </p:tgtEl>
                                        <p:attrNameLst>
                                          <p:attrName>ppt_h</p:attrName>
                                        </p:attrNameLst>
                                      </p:cBhvr>
                                      <p:tavLst>
                                        <p:tav tm="0">
                                          <p:val>
                                            <p:fltVal val="0"/>
                                          </p:val>
                                        </p:tav>
                                        <p:tav tm="100000">
                                          <p:val>
                                            <p:strVal val="#ppt_h"/>
                                          </p:val>
                                        </p:tav>
                                      </p:tavLst>
                                    </p:anim>
                                    <p:anim calcmode="lin" valueType="num">
                                      <p:cBhvr>
                                        <p:cTn id="32" dur="1000" fill="hold"/>
                                        <p:tgtEl>
                                          <p:spTgt spid="6">
                                            <p:txEl>
                                              <p:pRg st="7" end="7"/>
                                            </p:txEl>
                                          </p:spTgt>
                                        </p:tgtEl>
                                        <p:attrNameLst>
                                          <p:attrName>style.rotation</p:attrName>
                                        </p:attrNameLst>
                                      </p:cBhvr>
                                      <p:tavLst>
                                        <p:tav tm="0">
                                          <p:val>
                                            <p:fltVal val="90"/>
                                          </p:val>
                                        </p:tav>
                                        <p:tav tm="100000">
                                          <p:val>
                                            <p:fltVal val="0"/>
                                          </p:val>
                                        </p:tav>
                                      </p:tavLst>
                                    </p:anim>
                                    <p:animEffect transition="in" filter="fade">
                                      <p:cBhvr>
                                        <p:cTn id="33"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447645"/>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5">
                    <a:lumMod val="20000"/>
                    <a:lumOff val="80000"/>
                  </a:schemeClr>
                </a:solidFill>
                <a:latin typeface="Times New Roman" panose="02020603050405020304" pitchFamily="18" charset="0"/>
                <a:cs typeface="Times New Roman" panose="02020603050405020304" pitchFamily="18" charset="0"/>
              </a:rPr>
              <a:t>General Characteristics:</a:t>
            </a:r>
            <a:endParaRPr lang="en-US" sz="2800" dirty="0">
              <a:solidFill>
                <a:schemeClr val="accent5">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Occurs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in the small intestine inside their final host dog and fox.</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males are 10cm long and the females up to</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18cm</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a:t>
            </a:r>
          </a:p>
          <a:p>
            <a:pPr algn="l"/>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large cervical alae .</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It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having three main lips .</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male tail has a terminal narrow appendage and caudal alae .</a:t>
            </a:r>
          </a:p>
          <a:p>
            <a:pPr algn="l"/>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female genital organs extend interiorly and posteriorly to the vulvar </a:t>
            </a:r>
            <a:r>
              <a:rPr lang="ar-IQ" sz="2400" dirty="0">
                <a:solidFill>
                  <a:schemeClr val="accent2">
                    <a:lumMod val="20000"/>
                    <a:lumOff val="80000"/>
                  </a:schemeClr>
                </a:solidFill>
                <a:latin typeface="Times New Roman" panose="02020603050405020304" pitchFamily="18" charset="0"/>
                <a:cs typeface="Times New Roman" panose="02020603050405020304" pitchFamily="18" charset="0"/>
              </a:rPr>
              <a:t>  </a:t>
            </a:r>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spicules are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0.75-0.95mm</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long.</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eggs are </a:t>
            </a:r>
            <a:r>
              <a:rPr lang="en-US" sz="2400" dirty="0" err="1">
                <a:solidFill>
                  <a:schemeClr val="accent2">
                    <a:lumMod val="20000"/>
                    <a:lumOff val="80000"/>
                  </a:schemeClr>
                </a:solidFill>
                <a:latin typeface="Times New Roman" panose="02020603050405020304" pitchFamily="18" charset="0"/>
                <a:cs typeface="Times New Roman" panose="02020603050405020304" pitchFamily="18" charset="0"/>
              </a:rPr>
              <a:t>subglobular</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with thick ,final pitted shells and measure about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90</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by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75Mm.</a:t>
            </a:r>
          </a:p>
          <a:p>
            <a:pPr algn="l"/>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758820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6">
                                            <p:txEl>
                                              <p:pRg st="1" end="1"/>
                                            </p:txEl>
                                          </p:spTgt>
                                        </p:tgtEl>
                                        <p:attrNameLst>
                                          <p:attrName>r</p:attrName>
                                        </p:attrNameLst>
                                      </p:cBhvr>
                                    </p:animRot>
                                    <p:animRot by="-240000">
                                      <p:cBhvr>
                                        <p:cTn id="7" dur="200" fill="hold">
                                          <p:stCondLst>
                                            <p:cond delay="200"/>
                                          </p:stCondLst>
                                        </p:cTn>
                                        <p:tgtEl>
                                          <p:spTgt spid="6">
                                            <p:txEl>
                                              <p:pRg st="1" end="1"/>
                                            </p:txEl>
                                          </p:spTgt>
                                        </p:tgtEl>
                                        <p:attrNameLst>
                                          <p:attrName>r</p:attrName>
                                        </p:attrNameLst>
                                      </p:cBhvr>
                                    </p:animRot>
                                    <p:animRot by="240000">
                                      <p:cBhvr>
                                        <p:cTn id="8" dur="200" fill="hold">
                                          <p:stCondLst>
                                            <p:cond delay="400"/>
                                          </p:stCondLst>
                                        </p:cTn>
                                        <p:tgtEl>
                                          <p:spTgt spid="6">
                                            <p:txEl>
                                              <p:pRg st="1" end="1"/>
                                            </p:txEl>
                                          </p:spTgt>
                                        </p:tgtEl>
                                        <p:attrNameLst>
                                          <p:attrName>r</p:attrName>
                                        </p:attrNameLst>
                                      </p:cBhvr>
                                    </p:animRot>
                                    <p:animRot by="-240000">
                                      <p:cBhvr>
                                        <p:cTn id="9" dur="200" fill="hold">
                                          <p:stCondLst>
                                            <p:cond delay="600"/>
                                          </p:stCondLst>
                                        </p:cTn>
                                        <p:tgtEl>
                                          <p:spTgt spid="6">
                                            <p:txEl>
                                              <p:pRg st="1" end="1"/>
                                            </p:txEl>
                                          </p:spTgt>
                                        </p:tgtEl>
                                        <p:attrNameLst>
                                          <p:attrName>r</p:attrName>
                                        </p:attrNameLst>
                                      </p:cBhvr>
                                    </p:animRot>
                                    <p:animRot by="120000">
                                      <p:cBhvr>
                                        <p:cTn id="10" dur="200" fill="hold">
                                          <p:stCondLst>
                                            <p:cond delay="800"/>
                                          </p:stCondLst>
                                        </p:cTn>
                                        <p:tgtEl>
                                          <p:spTgt spid="6">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nodeType="clickEffect">
                                  <p:stCondLst>
                                    <p:cond delay="0"/>
                                  </p:stCondLst>
                                  <p:childTnLst>
                                    <p:animEffect transition="out" filter="fade">
                                      <p:cBhvr>
                                        <p:cTn id="14" dur="500" tmFilter="0, 0; .2, .5; .8, .5; 1, 0"/>
                                        <p:tgtEl>
                                          <p:spTgt spid="6">
                                            <p:txEl>
                                              <p:pRg st="2" end="2"/>
                                            </p:txEl>
                                          </p:spTgt>
                                        </p:tgtEl>
                                      </p:cBhvr>
                                    </p:animEffect>
                                    <p:animScale>
                                      <p:cBhvr>
                                        <p:cTn id="15" dur="250" autoRev="1" fill="hold"/>
                                        <p:tgtEl>
                                          <p:spTgt spid="6">
                                            <p:txEl>
                                              <p:pRg st="2" end="2"/>
                                            </p:txEl>
                                          </p:spTgt>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barn(inVertical)">
                                      <p:cBhvr>
                                        <p:cTn id="20" dur="500"/>
                                        <p:tgtEl>
                                          <p:spTgt spid="6">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barn(inVertical)">
                                      <p:cBhvr>
                                        <p:cTn id="23" dur="500"/>
                                        <p:tgtEl>
                                          <p:spTgt spid="6">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barn(inVertical)">
                                      <p:cBhvr>
                                        <p:cTn id="26" dur="500"/>
                                        <p:tgtEl>
                                          <p:spTgt spid="6">
                                            <p:txEl>
                                              <p:pRg st="5" end="5"/>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barn(inVertical)">
                                      <p:cBhvr>
                                        <p:cTn id="29" dur="500"/>
                                        <p:tgtEl>
                                          <p:spTgt spid="6">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arn(inVertical)">
                                      <p:cBhvr>
                                        <p:cTn id="32" dur="500"/>
                                        <p:tgtEl>
                                          <p:spTgt spid="6">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barn(inVertical)">
                                      <p:cBhvr>
                                        <p:cTn id="35" dur="500"/>
                                        <p:tgtEl>
                                          <p:spTgt spid="6">
                                            <p:txEl>
                                              <p:pRg st="8" end="8"/>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6">
                                            <p:txEl>
                                              <p:pRg st="9" end="9"/>
                                            </p:txEl>
                                          </p:spTgt>
                                        </p:tgtEl>
                                        <p:attrNameLst>
                                          <p:attrName>style.visibility</p:attrName>
                                        </p:attrNameLst>
                                      </p:cBhvr>
                                      <p:to>
                                        <p:strVal val="visible"/>
                                      </p:to>
                                    </p:set>
                                    <p:animEffect transition="in" filter="barn(inVertical)">
                                      <p:cBhvr>
                                        <p:cTn id="38" dur="500"/>
                                        <p:tgtEl>
                                          <p:spTgt spid="6">
                                            <p:txEl>
                                              <p:pRg st="9" end="9"/>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6">
                                            <p:txEl>
                                              <p:pRg st="10" end="10"/>
                                            </p:txEl>
                                          </p:spTgt>
                                        </p:tgtEl>
                                        <p:attrNameLst>
                                          <p:attrName>style.visibility</p:attrName>
                                        </p:attrNameLst>
                                      </p:cBhvr>
                                      <p:to>
                                        <p:strVal val="visible"/>
                                      </p:to>
                                    </p:set>
                                    <p:animEffect transition="in" filter="barn(inVertical)">
                                      <p:cBhvr>
                                        <p:cTn id="41"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4832092"/>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Clinical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Signs </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1-</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Diarrhoea</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2-</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The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birds become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unthrifty. </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Markedly emaciated.</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4-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Generally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weak and egg production is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decreased.</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Diagnosis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Clinical signs.</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Faecal</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exam.</a:t>
            </a:r>
          </a:p>
          <a:p>
            <a:pPr algn="l"/>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Serological </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exam.</a:t>
            </a: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xEl>
                                              <p:pRg st="7" end="7"/>
                                            </p:txEl>
                                          </p:spTgt>
                                        </p:tgtEl>
                                      </p:cBhvr>
                                    </p:animEffect>
                                    <p:animScale>
                                      <p:cBhvr>
                                        <p:cTn id="12" dur="250" autoRev="1" fill="hold"/>
                                        <p:tgtEl>
                                          <p:spTgt spid="6">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2616101"/>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Ascaridia</a:t>
            </a: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galli</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Treatment</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Rx, salt of </a:t>
            </a:r>
            <a:r>
              <a:rPr lang="en-US" sz="2800" dirty="0" err="1">
                <a:solidFill>
                  <a:schemeClr val="accent2">
                    <a:lumMod val="20000"/>
                    <a:lumOff val="80000"/>
                  </a:schemeClr>
                </a:solidFill>
                <a:latin typeface="Times New Roman" panose="02020603050405020304" pitchFamily="18" charset="0"/>
                <a:cs typeface="Times New Roman" panose="02020603050405020304" pitchFamily="18" charset="0"/>
              </a:rPr>
              <a:t>piprazine</a:t>
            </a:r>
            <a:r>
              <a:rPr lang="en-US" sz="28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800" dirty="0" err="1">
                <a:solidFill>
                  <a:schemeClr val="accent6">
                    <a:lumMod val="20000"/>
                    <a:lumOff val="80000"/>
                  </a:schemeClr>
                </a:solidFill>
                <a:latin typeface="Times New Roman" panose="02020603050405020304" pitchFamily="18" charset="0"/>
                <a:cs typeface="Times New Roman" panose="02020603050405020304" pitchFamily="18" charset="0"/>
              </a:rPr>
              <a:t>dihydrochloride</a:t>
            </a:r>
            <a:r>
              <a:rPr lang="en-US" sz="2800" dirty="0">
                <a:solidFill>
                  <a:schemeClr val="accent6">
                    <a:lumMod val="20000"/>
                    <a:lumOff val="80000"/>
                  </a:schemeClr>
                </a:solidFill>
                <a:latin typeface="Times New Roman" panose="02020603050405020304" pitchFamily="18" charset="0"/>
                <a:cs typeface="Times New Roman" panose="02020603050405020304" pitchFamily="18" charset="0"/>
              </a:rPr>
              <a:t> and </a:t>
            </a:r>
            <a:r>
              <a:rPr lang="en-US" sz="2800" dirty="0" smtClean="0">
                <a:solidFill>
                  <a:schemeClr val="accent6">
                    <a:lumMod val="20000"/>
                    <a:lumOff val="80000"/>
                  </a:schemeClr>
                </a:solidFill>
                <a:latin typeface="Times New Roman" panose="02020603050405020304" pitchFamily="18" charset="0"/>
                <a:cs typeface="Times New Roman" panose="02020603050405020304" pitchFamily="18" charset="0"/>
              </a:rPr>
              <a:t>citrate </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 and </a:t>
            </a:r>
            <a:r>
              <a:rPr lang="en-US" sz="28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Albendazoal</a:t>
            </a:r>
            <a:r>
              <a:rPr lang="en-US" sz="28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 calcmode="lin" valueType="num">
                                      <p:cBhvr>
                                        <p:cTn id="12"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3"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14"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15"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cstate="print">
            <a:extLst>
              <a:ext uri="{28A0092B-C50C-407E-A947-70E740481C1C}">
                <a14:useLocalDpi xmlns="" xmlns:a14="http://schemas.microsoft.com/office/drawing/2010/main" val="0"/>
              </a:ext>
            </a:extLst>
          </a:blip>
          <a:srcRect t="32850" b="33575"/>
          <a:stretch/>
        </p:blipFill>
        <p:spPr>
          <a:xfrm>
            <a:off x="0" y="0"/>
            <a:ext cx="9144000" cy="5143500"/>
          </a:xfrm>
          <a:prstGeom prst="rect">
            <a:avLst/>
          </a:prstGeom>
        </p:spPr>
      </p:pic>
      <p:sp>
        <p:nvSpPr>
          <p:cNvPr id="5" name="مربع نص 4"/>
          <p:cNvSpPr txBox="1"/>
          <p:nvPr/>
        </p:nvSpPr>
        <p:spPr>
          <a:xfrm>
            <a:off x="2483768" y="1275606"/>
            <a:ext cx="4680520" cy="2308324"/>
          </a:xfrm>
          <a:prstGeom prst="rect">
            <a:avLst/>
          </a:prstGeom>
          <a:noFill/>
        </p:spPr>
        <p:txBody>
          <a:bodyPr wrap="square" rtlCol="0">
            <a:spAutoFit/>
          </a:bodyPr>
          <a:lstStyle/>
          <a:p>
            <a:pPr algn="ctr"/>
            <a:r>
              <a:rPr lang="en-US" sz="7200" b="1" dirty="0" smtClean="0">
                <a:solidFill>
                  <a:schemeClr val="accent1">
                    <a:lumMod val="20000"/>
                    <a:lumOff val="80000"/>
                  </a:schemeClr>
                </a:solidFill>
                <a:latin typeface="Algerian" panose="04020705040A02060702" pitchFamily="82" charset="0"/>
                <a:cs typeface="Times New Roman" panose="02020603050405020304" pitchFamily="18" charset="0"/>
              </a:rPr>
              <a:t>THANK YOU </a:t>
            </a:r>
            <a:endParaRPr lang="en-US" sz="7200" b="1" dirty="0">
              <a:solidFill>
                <a:schemeClr val="accent1">
                  <a:lumMod val="20000"/>
                  <a:lumOff val="80000"/>
                </a:schemeClr>
              </a:solidFill>
              <a:latin typeface="Algerian" panose="04020705040A02060702" pitchFamily="82" charset="0"/>
              <a:cs typeface="Times New Roman" panose="02020603050405020304" pitchFamily="18" charset="0"/>
            </a:endParaRPr>
          </a:p>
        </p:txBody>
      </p:sp>
    </p:spTree>
    <p:extLst>
      <p:ext uri="{BB962C8B-B14F-4D97-AF65-F5344CB8AC3E}">
        <p14:creationId xmlns="" xmlns:p14="http://schemas.microsoft.com/office/powerpoint/2010/main" val="8267650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xEl>
                                              <p:pRg st="0" end="0"/>
                                            </p:txEl>
                                          </p:spTgt>
                                        </p:tgtEl>
                                        <p:attrNameLst>
                                          <p:attrName>ppt_x</p:attrName>
                                          <p:attrName>ppt_y</p:attrName>
                                        </p:attrNameLst>
                                      </p:cBhvr>
                                    </p:animMotion>
                                    <p:animRot by="1500000">
                                      <p:cBhvr>
                                        <p:cTn id="7" dur="125" fill="hold">
                                          <p:stCondLst>
                                            <p:cond delay="0"/>
                                          </p:stCondLst>
                                        </p:cTn>
                                        <p:tgtEl>
                                          <p:spTgt spid="5">
                                            <p:txEl>
                                              <p:pRg st="0" end="0"/>
                                            </p:txEl>
                                          </p:spTgt>
                                        </p:tgtEl>
                                        <p:attrNameLst>
                                          <p:attrName>r</p:attrName>
                                        </p:attrNameLst>
                                      </p:cBhvr>
                                    </p:animRot>
                                    <p:animRot by="-1500000">
                                      <p:cBhvr>
                                        <p:cTn id="8" dur="125" fill="hold">
                                          <p:stCondLst>
                                            <p:cond delay="125"/>
                                          </p:stCondLst>
                                        </p:cTn>
                                        <p:tgtEl>
                                          <p:spTgt spid="5">
                                            <p:txEl>
                                              <p:pRg st="0" end="0"/>
                                            </p:txEl>
                                          </p:spTgt>
                                        </p:tgtEl>
                                        <p:attrNameLst>
                                          <p:attrName>r</p:attrName>
                                        </p:attrNameLst>
                                      </p:cBhvr>
                                    </p:animRot>
                                    <p:animRot by="-1500000">
                                      <p:cBhvr>
                                        <p:cTn id="9" dur="125" fill="hold">
                                          <p:stCondLst>
                                            <p:cond delay="250"/>
                                          </p:stCondLst>
                                        </p:cTn>
                                        <p:tgtEl>
                                          <p:spTgt spid="5">
                                            <p:txEl>
                                              <p:pRg st="0" end="0"/>
                                            </p:txEl>
                                          </p:spTgt>
                                        </p:tgtEl>
                                        <p:attrNameLst>
                                          <p:attrName>r</p:attrName>
                                        </p:attrNameLst>
                                      </p:cBhvr>
                                    </p:animRot>
                                    <p:animRot by="1500000">
                                      <p:cBhvr>
                                        <p:cTn id="10" dur="125" fill="hold">
                                          <p:stCondLst>
                                            <p:cond delay="375"/>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4708981"/>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Life Cycle</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The life cycle of  </a:t>
            </a:r>
            <a:r>
              <a:rPr lang="en-US" sz="2400" i="1" dirty="0">
                <a:solidFill>
                  <a:schemeClr val="accent6">
                    <a:lumMod val="20000"/>
                    <a:lumOff val="80000"/>
                  </a:schemeClr>
                </a:solidFill>
                <a:latin typeface="Times New Roman" panose="02020603050405020304" pitchFamily="18" charset="0"/>
                <a:cs typeface="Times New Roman" panose="02020603050405020304" pitchFamily="18" charset="0"/>
              </a:rPr>
              <a:t>T. </a:t>
            </a:r>
            <a:r>
              <a:rPr lang="en-US" sz="2400" i="1" dirty="0" err="1">
                <a:solidFill>
                  <a:schemeClr val="accent6">
                    <a:lumMod val="20000"/>
                    <a:lumOff val="80000"/>
                  </a:schemeClr>
                </a:solidFill>
                <a:latin typeface="Times New Roman" panose="02020603050405020304" pitchFamily="18" charset="0"/>
                <a:cs typeface="Times New Roman" panose="02020603050405020304" pitchFamily="18" charset="0"/>
              </a:rPr>
              <a:t>canis</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is complex and according to the age of the host may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involve:</a:t>
            </a:r>
            <a:endParaRPr lang="en-US" sz="24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prenatal(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transuterine</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in female but in male is somatic migrants.</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by </a:t>
            </a:r>
            <a:r>
              <a:rPr lang="en-US" sz="2400" dirty="0" err="1">
                <a:solidFill>
                  <a:schemeClr val="accent2">
                    <a:lumMod val="20000"/>
                    <a:lumOff val="80000"/>
                  </a:schemeClr>
                </a:solidFill>
                <a:latin typeface="Times New Roman" panose="02020603050405020304" pitchFamily="18" charset="0"/>
                <a:cs typeface="Times New Roman" panose="02020603050405020304" pitchFamily="18" charset="0"/>
              </a:rPr>
              <a:t>colostral</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lactogenic</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transmission .</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direct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transmission</a:t>
            </a:r>
            <a:r>
              <a:rPr lang="en-US" sz="2400" dirty="0">
                <a:latin typeface="Times New Roman" panose="02020603050405020304" pitchFamily="18" charset="0"/>
                <a:cs typeface="Times New Roman" panose="02020603050405020304" pitchFamily="18" charset="0"/>
              </a:rPr>
              <a:t>.</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4-</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by </a:t>
            </a:r>
            <a:r>
              <a:rPr lang="en-US" sz="2400" dirty="0" err="1">
                <a:solidFill>
                  <a:schemeClr val="accent2">
                    <a:lumMod val="20000"/>
                    <a:lumOff val="80000"/>
                  </a:schemeClr>
                </a:solidFill>
                <a:latin typeface="Times New Roman" panose="02020603050405020304" pitchFamily="18" charset="0"/>
                <a:cs typeface="Times New Roman" panose="02020603050405020304" pitchFamily="18" charset="0"/>
              </a:rPr>
              <a:t>paratenic</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host</a:t>
            </a:r>
            <a:r>
              <a:rPr lang="en-US" sz="2400" dirty="0">
                <a:latin typeface="Times New Roman" panose="02020603050405020304" pitchFamily="18" charset="0"/>
                <a:cs typeface="Times New Roman" panose="02020603050405020304" pitchFamily="18" charset="0"/>
              </a:rPr>
              <a:t>.</a:t>
            </a:r>
          </a:p>
          <a:p>
            <a:pPr algn="l"/>
            <a:r>
              <a:rPr lang="en-US" sz="2400" dirty="0" smtClean="0">
                <a:solidFill>
                  <a:schemeClr val="accent3">
                    <a:lumMod val="20000"/>
                    <a:lumOff val="80000"/>
                  </a:schemeClr>
                </a:solidFill>
                <a:latin typeface="Times New Roman" panose="02020603050405020304" pitchFamily="18" charset="0"/>
                <a:cs typeface="Times New Roman" panose="02020603050405020304" pitchFamily="18" charset="0"/>
              </a:rPr>
              <a:t>-</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 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female may lay as 2oooo eggs in day.</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eggs in the feces of the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host.</a:t>
            </a:r>
            <a:r>
              <a:rPr lang="ar-IQ" sz="2400" dirty="0" smtClean="0">
                <a:solidFill>
                  <a:schemeClr val="accent3">
                    <a:lumMod val="20000"/>
                    <a:lumOff val="80000"/>
                  </a:schemeClr>
                </a:solidFill>
                <a:latin typeface="Times New Roman" panose="02020603050405020304" pitchFamily="18" charset="0"/>
                <a:cs typeface="Times New Roman" panose="02020603050405020304" pitchFamily="18" charset="0"/>
              </a:rPr>
              <a:t>-</a:t>
            </a:r>
            <a:endParaRPr lang="en-US" sz="2400" dirty="0">
              <a:solidFill>
                <a:schemeClr val="accent3">
                  <a:lumMod val="20000"/>
                  <a:lumOff val="80000"/>
                </a:schemeClr>
              </a:solidFill>
              <a:latin typeface="Times New Roman" panose="02020603050405020304" pitchFamily="18" charset="0"/>
              <a:cs typeface="Times New Roman" panose="02020603050405020304" pitchFamily="18" charset="0"/>
            </a:endParaRPr>
          </a:p>
          <a:p>
            <a:pPr algn="l"/>
            <a:endParaRPr lang="en-US" sz="2400" dirty="0">
              <a:solidFill>
                <a:schemeClr val="accent6">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50457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 calcmode="lin" valueType="num">
                                      <p:cBhvr>
                                        <p:cTn id="12"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6">
                                            <p:txEl>
                                              <p:pRg st="4" end="4"/>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p:cTn id="17"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6">
                                            <p:txEl>
                                              <p:pRg st="5" end="5"/>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 calcmode="lin" valueType="num">
                                      <p:cBhvr>
                                        <p:cTn id="22"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6">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 calcmode="lin" valueType="num">
                                      <p:cBhvr>
                                        <p:cTn id="27"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7" end="7"/>
                                            </p:txEl>
                                          </p:spTgt>
                                        </p:tgtEl>
                                        <p:attrNameLst>
                                          <p:attrName>ppt_h</p:attrName>
                                        </p:attrNameLst>
                                      </p:cBhvr>
                                      <p:tavLst>
                                        <p:tav tm="0">
                                          <p:val>
                                            <p:fltVal val="0"/>
                                          </p:val>
                                        </p:tav>
                                        <p:tav tm="100000">
                                          <p:val>
                                            <p:strVal val="#ppt_h"/>
                                          </p:val>
                                        </p:tav>
                                      </p:tavLst>
                                    </p:anim>
                                    <p:animEffect transition="in" filter="fade">
                                      <p:cBhvr>
                                        <p:cTn id="29"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3970318"/>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Life Cycle</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D</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evelop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to the infective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stage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second stage larva in egg</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in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10-15</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days or longer depending on the temperature.</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eggs are very resistant to adverse condition ,like drying or freezing and to chemicals and may remain viable for as long as five years. But sandy soil with direct sunlight kill them in few weak</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larva has two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ecdyses</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occur before eggs hatch to third stage larva</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17384163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078313"/>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Life Cycle</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infection takes place through ingestion of the eggs with food or water or from the soiled skin of the mother in the case sucking .</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ingested eggs hatch in the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dudenum</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larvae burrow into the wall of the gut.</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larvae passed into the liver through the lymph stream to mesenteric nodes and then by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hepatoportal</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blood stream.</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larvae arrive in the liver in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2</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days after infection.</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From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the liver a larva carried by blood through the heart to the lungs.</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245465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078313"/>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Life Cycle</a:t>
            </a:r>
            <a:endParaRPr lang="en-US" sz="28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larvae are recognizable as third stage larvae between the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4-5</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days after infection</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There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is one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moult</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in lung and liver.</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Larvae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break out of alveolar capillary in to the alveolus and pass through the alveolar duct </a:t>
            </a:r>
            <a:r>
              <a:rPr lang="en-US" sz="2400" dirty="0" err="1">
                <a:solidFill>
                  <a:schemeClr val="accent6">
                    <a:lumMod val="20000"/>
                    <a:lumOff val="80000"/>
                  </a:schemeClr>
                </a:solidFill>
                <a:latin typeface="Times New Roman" panose="02020603050405020304" pitchFamily="18" charset="0"/>
                <a:cs typeface="Times New Roman" panose="02020603050405020304" pitchFamily="18" charset="0"/>
              </a:rPr>
              <a:t>tch</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o the small bronchioles and then gradually ascend the bronchial tree after than into large bronchi and trachea.</a:t>
            </a:r>
          </a:p>
          <a:p>
            <a:pPr algn="l"/>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Larvae </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migrate to the pharynx when they are swallowed and 3ed stage larvae arrived in the intestine through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7-8</a:t>
            </a:r>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 after infection.</a:t>
            </a: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233353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1"/>
            <a:ext cx="8784976" cy="1323439"/>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400" b="1" dirty="0">
                <a:solidFill>
                  <a:schemeClr val="accent6">
                    <a:lumMod val="20000"/>
                    <a:lumOff val="80000"/>
                  </a:schemeClr>
                </a:solidFill>
                <a:latin typeface="Times New Roman" panose="02020603050405020304" pitchFamily="18" charset="0"/>
                <a:cs typeface="Times New Roman" panose="02020603050405020304" pitchFamily="18" charset="0"/>
              </a:rPr>
              <a:t>Life Cycle of </a:t>
            </a:r>
            <a:r>
              <a:rPr lang="en-US" sz="2400" b="1" i="1" dirty="0">
                <a:solidFill>
                  <a:schemeClr val="accent6">
                    <a:lumMod val="20000"/>
                    <a:lumOff val="80000"/>
                  </a:schemeClr>
                </a:solidFill>
                <a:latin typeface="Times New Roman" panose="02020603050405020304" pitchFamily="18" charset="0"/>
                <a:cs typeface="Times New Roman" panose="02020603050405020304" pitchFamily="18" charset="0"/>
              </a:rPr>
              <a:t>Toxocara </a:t>
            </a:r>
            <a:r>
              <a:rPr lang="en-US" sz="2400" b="1" i="1" dirty="0" err="1">
                <a:solidFill>
                  <a:schemeClr val="accent6">
                    <a:lumMod val="20000"/>
                    <a:lumOff val="80000"/>
                  </a:schemeClr>
                </a:solidFill>
                <a:latin typeface="Times New Roman" panose="02020603050405020304" pitchFamily="18" charset="0"/>
                <a:cs typeface="Times New Roman" panose="02020603050405020304" pitchFamily="18" charset="0"/>
              </a:rPr>
              <a:t>canis</a:t>
            </a:r>
            <a:r>
              <a:rPr lang="en-US" sz="2400" b="1" i="1" dirty="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400" b="1" dirty="0">
                <a:solidFill>
                  <a:schemeClr val="accent6">
                    <a:lumMod val="20000"/>
                    <a:lumOff val="80000"/>
                  </a:schemeClr>
                </a:solidFill>
                <a:latin typeface="Times New Roman" panose="02020603050405020304" pitchFamily="18" charset="0"/>
                <a:cs typeface="Times New Roman" panose="02020603050405020304" pitchFamily="18" charset="0"/>
              </a:rPr>
              <a:t>in Dogs and herbivorous animals</a:t>
            </a:r>
            <a:endParaRPr lang="en-US" sz="2400" dirty="0">
              <a:solidFill>
                <a:schemeClr val="accent6">
                  <a:lumMod val="20000"/>
                  <a:lumOff val="80000"/>
                </a:schemeClr>
              </a:solidFill>
              <a:latin typeface="Times New Roman" panose="02020603050405020304" pitchFamily="18" charset="0"/>
              <a:cs typeface="Times New Roman" panose="02020603050405020304" pitchFamily="18" charset="0"/>
            </a:endParaRPr>
          </a:p>
        </p:txBody>
      </p:sp>
      <p:pic>
        <p:nvPicPr>
          <p:cNvPr id="3" name="صورة 2" descr="H:\أوليات كتاب الطفيليات\Toxocara canis\Roundworm life cycle.gif"/>
          <p:cNvPicPr/>
          <p:nvPr/>
        </p:nvPicPr>
        <p:blipFill>
          <a:blip r:embed="rId2"/>
          <a:srcRect/>
          <a:stretch>
            <a:fillRect/>
          </a:stretch>
        </p:blipFill>
        <p:spPr bwMode="auto">
          <a:xfrm>
            <a:off x="2714612" y="1464920"/>
            <a:ext cx="4572032" cy="34830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26559768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1"/>
            <a:ext cx="8784976" cy="1692771"/>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smtClean="0">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b="1" i="1" dirty="0" smtClean="0">
              <a:solidFill>
                <a:schemeClr val="accent2">
                  <a:lumMod val="40000"/>
                  <a:lumOff val="60000"/>
                </a:schemeClr>
              </a:solidFill>
              <a:latin typeface="Times New Roman" panose="02020603050405020304" pitchFamily="18" charset="0"/>
              <a:cs typeface="Times New Roman" panose="02020603050405020304" pitchFamily="18" charset="0"/>
            </a:endParaRPr>
          </a:p>
          <a:p>
            <a:pPr algn="ctr"/>
            <a:r>
              <a:rPr lang="en-US" sz="2400" b="1" dirty="0">
                <a:solidFill>
                  <a:schemeClr val="accent6">
                    <a:lumMod val="20000"/>
                    <a:lumOff val="80000"/>
                  </a:schemeClr>
                </a:solidFill>
                <a:latin typeface="Times New Roman" panose="02020603050405020304" pitchFamily="18" charset="0"/>
                <a:cs typeface="Times New Roman" panose="02020603050405020304" pitchFamily="18" charset="0"/>
              </a:rPr>
              <a:t>Life Cycle of </a:t>
            </a:r>
            <a:r>
              <a:rPr lang="en-US" sz="2400" b="1" i="1" dirty="0">
                <a:solidFill>
                  <a:schemeClr val="accent6">
                    <a:lumMod val="20000"/>
                    <a:lumOff val="80000"/>
                  </a:schemeClr>
                </a:solidFill>
                <a:latin typeface="Times New Roman" panose="02020603050405020304" pitchFamily="18" charset="0"/>
                <a:cs typeface="Times New Roman" panose="02020603050405020304" pitchFamily="18" charset="0"/>
              </a:rPr>
              <a:t>Toxocara </a:t>
            </a:r>
            <a:r>
              <a:rPr lang="en-US" sz="2400" b="1" i="1" dirty="0" err="1">
                <a:solidFill>
                  <a:schemeClr val="accent6">
                    <a:lumMod val="20000"/>
                    <a:lumOff val="80000"/>
                  </a:schemeClr>
                </a:solidFill>
                <a:latin typeface="Times New Roman" panose="02020603050405020304" pitchFamily="18" charset="0"/>
                <a:cs typeface="Times New Roman" panose="02020603050405020304" pitchFamily="18" charset="0"/>
              </a:rPr>
              <a:t>canis</a:t>
            </a:r>
            <a:r>
              <a:rPr lang="en-US" sz="2400" b="1" i="1" dirty="0">
                <a:solidFill>
                  <a:schemeClr val="accent6">
                    <a:lumMod val="20000"/>
                    <a:lumOff val="80000"/>
                  </a:schemeClr>
                </a:solidFill>
                <a:latin typeface="Times New Roman" panose="02020603050405020304" pitchFamily="18" charset="0"/>
                <a:cs typeface="Times New Roman" panose="02020603050405020304" pitchFamily="18" charset="0"/>
              </a:rPr>
              <a:t> </a:t>
            </a:r>
            <a:r>
              <a:rPr lang="en-US" sz="2400" b="1" dirty="0">
                <a:solidFill>
                  <a:schemeClr val="accent6">
                    <a:lumMod val="20000"/>
                    <a:lumOff val="80000"/>
                  </a:schemeClr>
                </a:solidFill>
                <a:latin typeface="Times New Roman" panose="02020603050405020304" pitchFamily="18" charset="0"/>
                <a:cs typeface="Times New Roman" panose="02020603050405020304" pitchFamily="18" charset="0"/>
              </a:rPr>
              <a:t>in Dogs and Human as </a:t>
            </a:r>
            <a:r>
              <a:rPr lang="en-US" sz="2400" b="1" dirty="0" err="1">
                <a:solidFill>
                  <a:schemeClr val="accent6">
                    <a:lumMod val="20000"/>
                    <a:lumOff val="80000"/>
                  </a:schemeClr>
                </a:solidFill>
                <a:latin typeface="Times New Roman" panose="02020603050405020304" pitchFamily="18" charset="0"/>
                <a:cs typeface="Times New Roman" panose="02020603050405020304" pitchFamily="18" charset="0"/>
              </a:rPr>
              <a:t>Paratenic</a:t>
            </a:r>
            <a:r>
              <a:rPr lang="en-US" sz="2400" b="1" dirty="0">
                <a:latin typeface="Times New Roman" panose="02020603050405020304" pitchFamily="18" charset="0"/>
                <a:cs typeface="Times New Roman" panose="02020603050405020304" pitchFamily="18" charset="0"/>
              </a:rPr>
              <a:t> </a:t>
            </a:r>
            <a:r>
              <a:rPr lang="en-US" sz="2400" b="1" dirty="0">
                <a:solidFill>
                  <a:schemeClr val="accent6">
                    <a:lumMod val="20000"/>
                    <a:lumOff val="80000"/>
                  </a:schemeClr>
                </a:solidFill>
                <a:latin typeface="Times New Roman" panose="02020603050405020304" pitchFamily="18" charset="0"/>
                <a:cs typeface="Times New Roman" panose="02020603050405020304" pitchFamily="18" charset="0"/>
              </a:rPr>
              <a:t>Host</a:t>
            </a:r>
            <a:endParaRPr lang="en-US" sz="2400" b="1" dirty="0" smtClean="0">
              <a:solidFill>
                <a:schemeClr val="accent6">
                  <a:lumMod val="20000"/>
                  <a:lumOff val="80000"/>
                </a:schemeClr>
              </a:solidFill>
              <a:latin typeface="Times New Roman" panose="02020603050405020304" pitchFamily="18" charset="0"/>
              <a:cs typeface="Times New Roman" panose="02020603050405020304" pitchFamily="18" charset="0"/>
            </a:endParaRPr>
          </a:p>
        </p:txBody>
      </p:sp>
      <p:pic>
        <p:nvPicPr>
          <p:cNvPr id="4" name="صورة 3" descr="H:\أوليات كتاب الطفيليات\Toxocara canis\Toxocara_LifeCycle_BAM.gif"/>
          <p:cNvPicPr/>
          <p:nvPr/>
        </p:nvPicPr>
        <p:blipFill>
          <a:blip r:embed="rId2"/>
          <a:srcRect/>
          <a:stretch>
            <a:fillRect/>
          </a:stretch>
        </p:blipFill>
        <p:spPr bwMode="auto">
          <a:xfrm>
            <a:off x="2643174" y="1834252"/>
            <a:ext cx="4500594" cy="31429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26231598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179512" y="141480"/>
            <a:ext cx="8784976" cy="5139869"/>
          </a:xfrm>
          <a:prstGeom prst="rect">
            <a:avLst/>
          </a:prstGeom>
          <a:noFill/>
        </p:spPr>
        <p:txBody>
          <a:bodyPr wrap="square" rtlCol="0">
            <a:spAutoFit/>
          </a:bodyPr>
          <a:lstStyle/>
          <a:p>
            <a:pPr algn="l"/>
            <a:r>
              <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rPr>
              <a:t>NEMATODA</a:t>
            </a:r>
          </a:p>
          <a:p>
            <a:pPr algn="ctr"/>
            <a:r>
              <a:rPr lang="en-US" sz="2800" b="1" i="1" dirty="0">
                <a:solidFill>
                  <a:schemeClr val="accent2">
                    <a:lumMod val="40000"/>
                    <a:lumOff val="60000"/>
                  </a:schemeClr>
                </a:solidFill>
                <a:latin typeface="Times New Roman" panose="02020603050405020304" pitchFamily="18" charset="0"/>
                <a:cs typeface="Times New Roman" panose="02020603050405020304" pitchFamily="18" charset="0"/>
              </a:rPr>
              <a:t>Toxocara </a:t>
            </a:r>
            <a:r>
              <a:rPr lang="en-US" sz="2800" b="1" i="1" dirty="0" err="1">
                <a:solidFill>
                  <a:schemeClr val="accent2">
                    <a:lumMod val="40000"/>
                    <a:lumOff val="60000"/>
                  </a:schemeClr>
                </a:solidFill>
                <a:latin typeface="Times New Roman" panose="02020603050405020304" pitchFamily="18" charset="0"/>
                <a:cs typeface="Times New Roman" panose="02020603050405020304" pitchFamily="18" charset="0"/>
              </a:rPr>
              <a:t>canis</a:t>
            </a:r>
            <a:endParaRPr lang="en-US" sz="2800" dirty="0">
              <a:solidFill>
                <a:schemeClr val="accent2">
                  <a:lumMod val="40000"/>
                  <a:lumOff val="60000"/>
                </a:schemeClr>
              </a:solidFill>
              <a:latin typeface="Times New Roman" panose="02020603050405020304" pitchFamily="18" charset="0"/>
              <a:cs typeface="Times New Roman" panose="02020603050405020304" pitchFamily="18" charset="0"/>
            </a:endParaRPr>
          </a:p>
          <a:p>
            <a:pPr algn="l"/>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Pathogenicity and Pathogenesis</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-occur in puppies.</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1-</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Catarrhal enteritis.</a:t>
            </a:r>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2-</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Intestine obstruction.</a:t>
            </a:r>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3-</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depression of albumin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synthesis.</a:t>
            </a:r>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400" dirty="0">
                <a:solidFill>
                  <a:schemeClr val="accent6">
                    <a:lumMod val="20000"/>
                    <a:lumOff val="80000"/>
                  </a:schemeClr>
                </a:solidFill>
                <a:latin typeface="Times New Roman" panose="02020603050405020304" pitchFamily="18" charset="0"/>
                <a:cs typeface="Times New Roman" panose="02020603050405020304" pitchFamily="18" charset="0"/>
              </a:rPr>
              <a:t>4-</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Hepatic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and pulmonary damage caused by larval migration.</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5-</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Circulating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eosinophilia.</a:t>
            </a: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6-</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Pnemonia</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a:t>
            </a:r>
            <a:endParaRPr lang="en-US" sz="2800" b="1" dirty="0" smtClean="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r>
              <a:rPr lang="en-US" sz="2800" b="1" dirty="0" smtClean="0">
                <a:solidFill>
                  <a:schemeClr val="accent6">
                    <a:lumMod val="20000"/>
                    <a:lumOff val="80000"/>
                  </a:schemeClr>
                </a:solidFill>
                <a:latin typeface="Times New Roman" panose="02020603050405020304" pitchFamily="18" charset="0"/>
                <a:cs typeface="Times New Roman" panose="02020603050405020304" pitchFamily="18" charset="0"/>
              </a:rPr>
              <a:t>Clinical</a:t>
            </a:r>
            <a:r>
              <a:rPr lang="en-US" sz="2800" b="1" dirty="0" smtClean="0">
                <a:solidFill>
                  <a:schemeClr val="accent6">
                    <a:lumMod val="20000"/>
                    <a:lumOff val="80000"/>
                  </a:schemeClr>
                </a:solidFill>
              </a:rPr>
              <a:t> </a:t>
            </a:r>
            <a:r>
              <a:rPr lang="en-US" sz="2800" b="1" dirty="0">
                <a:solidFill>
                  <a:schemeClr val="accent6">
                    <a:lumMod val="20000"/>
                    <a:lumOff val="80000"/>
                  </a:schemeClr>
                </a:solidFill>
                <a:latin typeface="Times New Roman" panose="02020603050405020304" pitchFamily="18" charset="0"/>
                <a:cs typeface="Times New Roman" panose="02020603050405020304" pitchFamily="18" charset="0"/>
              </a:rPr>
              <a:t>Signs </a:t>
            </a:r>
            <a:endParaRPr lang="en-US" sz="2800" dirty="0">
              <a:solidFill>
                <a:schemeClr val="accent6">
                  <a:lumMod val="20000"/>
                  <a:lumOff val="80000"/>
                </a:schemeClr>
              </a:solidFill>
              <a:latin typeface="Times New Roman" panose="02020603050405020304" pitchFamily="18" charset="0"/>
              <a:cs typeface="Times New Roman" panose="02020603050405020304" pitchFamily="18" charset="0"/>
            </a:endParaRPr>
          </a:p>
          <a:p>
            <a:pPr algn="l"/>
            <a:r>
              <a:rPr lang="en-US" sz="2400" dirty="0" smtClean="0">
                <a:solidFill>
                  <a:schemeClr val="accent6">
                    <a:lumMod val="20000"/>
                    <a:lumOff val="80000"/>
                  </a:schemeClr>
                </a:solidFill>
                <a:latin typeface="Times New Roman" panose="02020603050405020304" pitchFamily="18" charset="0"/>
                <a:cs typeface="Times New Roman" panose="02020603050405020304" pitchFamily="18" charset="0"/>
              </a:rPr>
              <a:t>1-</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Diarrhoea</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which may be </a:t>
            </a:r>
            <a:r>
              <a:rPr lang="en-US" sz="2400" dirty="0" err="1">
                <a:solidFill>
                  <a:schemeClr val="accent2">
                    <a:lumMod val="20000"/>
                    <a:lumOff val="80000"/>
                  </a:schemeClr>
                </a:solidFill>
                <a:latin typeface="Times New Roman" panose="02020603050405020304" pitchFamily="18" charset="0"/>
                <a:cs typeface="Times New Roman" panose="02020603050405020304" pitchFamily="18" charset="0"/>
              </a:rPr>
              <a:t>foetid</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in </a:t>
            </a:r>
            <a:r>
              <a:rPr lang="en-US" sz="2400" dirty="0" err="1">
                <a:solidFill>
                  <a:schemeClr val="accent2">
                    <a:lumMod val="20000"/>
                    <a:lumOff val="80000"/>
                  </a:schemeClr>
                </a:solidFill>
                <a:latin typeface="Times New Roman" panose="02020603050405020304" pitchFamily="18" charset="0"/>
                <a:cs typeface="Times New Roman" panose="02020603050405020304" pitchFamily="18" charset="0"/>
              </a:rPr>
              <a:t>colour</a:t>
            </a:r>
            <a:r>
              <a:rPr lang="en-US" sz="2400" dirty="0">
                <a:solidFill>
                  <a:schemeClr val="accent2">
                    <a:lumMod val="20000"/>
                    <a:lumOff val="80000"/>
                  </a:schemeClr>
                </a:solidFill>
                <a:latin typeface="Times New Roman" panose="02020603050405020304" pitchFamily="18" charset="0"/>
                <a:cs typeface="Times New Roman" panose="02020603050405020304" pitchFamily="18" charset="0"/>
              </a:rPr>
              <a:t> and pale in </a:t>
            </a:r>
            <a:r>
              <a:rPr lang="en-US" sz="2400" dirty="0" err="1" smtClean="0">
                <a:solidFill>
                  <a:schemeClr val="accent2">
                    <a:lumMod val="20000"/>
                    <a:lumOff val="80000"/>
                  </a:schemeClr>
                </a:solidFill>
                <a:latin typeface="Times New Roman" panose="02020603050405020304" pitchFamily="18" charset="0"/>
                <a:cs typeface="Times New Roman" panose="02020603050405020304" pitchFamily="18" charset="0"/>
              </a:rPr>
              <a:t>colour</a:t>
            </a:r>
            <a:r>
              <a:rPr lang="en-US" sz="2400" dirty="0" smtClean="0">
                <a:solidFill>
                  <a:schemeClr val="accent2">
                    <a:lumMod val="20000"/>
                    <a:lumOff val="80000"/>
                  </a:schemeClr>
                </a:solidFill>
                <a:latin typeface="Times New Roman" panose="02020603050405020304" pitchFamily="18" charset="0"/>
                <a:cs typeface="Times New Roman" panose="02020603050405020304" pitchFamily="18" charset="0"/>
              </a:rPr>
              <a:t>. </a:t>
            </a:r>
            <a:endParaRPr lang="en-US" sz="2400" dirty="0">
              <a:solidFill>
                <a:schemeClr val="accent2">
                  <a:lumMod val="20000"/>
                  <a:lumOff val="80000"/>
                </a:schemeClr>
              </a:solidFill>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06335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6">
                                            <p:txEl>
                                              <p:pRg st="2" end="2"/>
                                            </p:txEl>
                                          </p:spTgt>
                                        </p:tgtEl>
                                      </p:cBhvr>
                                    </p:animEffect>
                                    <p:animScale>
                                      <p:cBhvr>
                                        <p:cTn id="7" dur="250" autoRev="1" fill="hold"/>
                                        <p:tgtEl>
                                          <p:spTgt spid="6">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2" dur="500"/>
                                        <p:tgtEl>
                                          <p:spTgt spid="6">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randombar(horizontal)">
                                      <p:cBhvr>
                                        <p:cTn id="15" dur="500"/>
                                        <p:tgtEl>
                                          <p:spTgt spid="6">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randombar(horizontal)">
                                      <p:cBhvr>
                                        <p:cTn id="18" dur="500"/>
                                        <p:tgtEl>
                                          <p:spTgt spid="6">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animEffect transition="in" filter="randombar(horizontal)">
                                      <p:cBhvr>
                                        <p:cTn id="21" dur="500"/>
                                        <p:tgtEl>
                                          <p:spTgt spid="6">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6">
                                            <p:txEl>
                                              <p:pRg st="8" end="8"/>
                                            </p:txEl>
                                          </p:spTgt>
                                        </p:tgtEl>
                                        <p:attrNameLst>
                                          <p:attrName>style.visibility</p:attrName>
                                        </p:attrNameLst>
                                      </p:cBhvr>
                                      <p:to>
                                        <p:strVal val="visible"/>
                                      </p:to>
                                    </p:set>
                                    <p:animEffect transition="in" filter="randombar(horizontal)">
                                      <p:cBhvr>
                                        <p:cTn id="24" dur="500"/>
                                        <p:tgtEl>
                                          <p:spTgt spid="6">
                                            <p:txEl>
                                              <p:pRg st="8" end="8"/>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animEffect transition="in" filter="randombar(horizontal)">
                                      <p:cBhvr>
                                        <p:cTn id="27" dur="500"/>
                                        <p:tgtEl>
                                          <p:spTgt spid="6">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6">
                                            <p:txEl>
                                              <p:pRg st="10" end="10"/>
                                            </p:txEl>
                                          </p:spTgt>
                                        </p:tgtEl>
                                      </p:cBhvr>
                                    </p:animEffect>
                                    <p:animScale>
                                      <p:cBhvr>
                                        <p:cTn id="32" dur="250" autoRev="1" fill="hold"/>
                                        <p:tgtEl>
                                          <p:spTgt spid="6">
                                            <p:txEl>
                                              <p:pRg st="10" end="10"/>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37"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1526</TotalTime>
  <Words>1097</Words>
  <Application>Microsoft Office PowerPoint</Application>
  <PresentationFormat>عرض على الشاشة (9:16)‏</PresentationFormat>
  <Paragraphs>164</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حيوية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10</cp:revision>
  <dcterms:created xsi:type="dcterms:W3CDTF">2018-10-13T15:34:20Z</dcterms:created>
  <dcterms:modified xsi:type="dcterms:W3CDTF">2018-10-16T04:00:48Z</dcterms:modified>
</cp:coreProperties>
</file>